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comments/comment9.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0.xml" ContentType="application/vnd.openxmlformats-officedocument.presentationml.comments+xml"/>
  <Override PartName="/ppt/notesSlides/notesSlide17.xml" ContentType="application/vnd.openxmlformats-officedocument.presentationml.notesSlide+xml"/>
  <Override PartName="/ppt/comments/comment11.xml" ContentType="application/vnd.openxmlformats-officedocument.presentationml.comments+xml"/>
  <Override PartName="/ppt/notesSlides/notesSlide18.xml" ContentType="application/vnd.openxmlformats-officedocument.presentationml.notesSlide+xml"/>
  <Override PartName="/ppt/comments/comment12.xml" ContentType="application/vnd.openxmlformats-officedocument.presentationml.comments+xml"/>
  <Override PartName="/ppt/notesSlides/notesSlide19.xml" ContentType="application/vnd.openxmlformats-officedocument.presentationml.notesSlide+xml"/>
  <Override PartName="/ppt/comments/comment13.xml" ContentType="application/vnd.openxmlformats-officedocument.presentationml.comments+xml"/>
  <Override PartName="/ppt/notesSlides/notesSlide20.xml" ContentType="application/vnd.openxmlformats-officedocument.presentationml.notesSlide+xml"/>
  <Override PartName="/ppt/comments/comment14.xml" ContentType="application/vnd.openxmlformats-officedocument.presentationml.comments+xml"/>
  <Override PartName="/ppt/notesSlides/notesSlide21.xml" ContentType="application/vnd.openxmlformats-officedocument.presentationml.notesSlide+xml"/>
  <Override PartName="/ppt/comments/comment15.xml" ContentType="application/vnd.openxmlformats-officedocument.presentationml.comments+xml"/>
  <Override PartName="/ppt/notesSlides/notesSlide22.xml" ContentType="application/vnd.openxmlformats-officedocument.presentationml.notesSlide+xml"/>
  <Override PartName="/ppt/comments/comment16.xml" ContentType="application/vnd.openxmlformats-officedocument.presentationml.comments+xml"/>
  <Override PartName="/ppt/notesSlides/notesSlide23.xml" ContentType="application/vnd.openxmlformats-officedocument.presentationml.notesSlide+xml"/>
  <Override PartName="/ppt/comments/comment17.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8.xml" ContentType="application/vnd.openxmlformats-officedocument.presentationml.comments+xml"/>
  <Override PartName="/ppt/notesSlides/notesSlide26.xml" ContentType="application/vnd.openxmlformats-officedocument.presentationml.notesSlide+xml"/>
  <Override PartName="/ppt/comments/comment19.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0.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2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22.xml" ContentType="application/vnd.openxmlformats-officedocument.presentationml.comments+xml"/>
  <Override PartName="/ppt/notesSlides/notesSlide43.xml" ContentType="application/vnd.openxmlformats-officedocument.presentationml.notesSlide+xml"/>
  <Override PartName="/ppt/comments/comment23.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24.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25.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55"/>
  </p:notesMasterIdLst>
  <p:sldIdLst>
    <p:sldId id="256" r:id="rId2"/>
    <p:sldId id="300" r:id="rId3"/>
    <p:sldId id="257" r:id="rId4"/>
    <p:sldId id="258" r:id="rId5"/>
    <p:sldId id="301" r:id="rId6"/>
    <p:sldId id="272" r:id="rId7"/>
    <p:sldId id="331" r:id="rId8"/>
    <p:sldId id="324" r:id="rId9"/>
    <p:sldId id="267" r:id="rId10"/>
    <p:sldId id="326" r:id="rId11"/>
    <p:sldId id="265" r:id="rId12"/>
    <p:sldId id="274" r:id="rId13"/>
    <p:sldId id="317" r:id="rId14"/>
    <p:sldId id="263" r:id="rId15"/>
    <p:sldId id="270" r:id="rId16"/>
    <p:sldId id="277" r:id="rId17"/>
    <p:sldId id="278" r:id="rId18"/>
    <p:sldId id="296" r:id="rId19"/>
    <p:sldId id="315" r:id="rId20"/>
    <p:sldId id="329" r:id="rId21"/>
    <p:sldId id="328" r:id="rId22"/>
    <p:sldId id="319" r:id="rId23"/>
    <p:sldId id="266" r:id="rId24"/>
    <p:sldId id="276" r:id="rId25"/>
    <p:sldId id="320" r:id="rId26"/>
    <p:sldId id="306" r:id="rId27"/>
    <p:sldId id="285" r:id="rId28"/>
    <p:sldId id="318" r:id="rId29"/>
    <p:sldId id="321" r:id="rId30"/>
    <p:sldId id="322" r:id="rId31"/>
    <p:sldId id="323" r:id="rId32"/>
    <p:sldId id="303" r:id="rId33"/>
    <p:sldId id="275" r:id="rId34"/>
    <p:sldId id="330" r:id="rId35"/>
    <p:sldId id="286" r:id="rId36"/>
    <p:sldId id="287" r:id="rId37"/>
    <p:sldId id="288" r:id="rId38"/>
    <p:sldId id="325" r:id="rId39"/>
    <p:sldId id="289" r:id="rId40"/>
    <p:sldId id="290" r:id="rId41"/>
    <p:sldId id="291" r:id="rId42"/>
    <p:sldId id="313" r:id="rId43"/>
    <p:sldId id="307" r:id="rId44"/>
    <p:sldId id="308" r:id="rId45"/>
    <p:sldId id="309" r:id="rId46"/>
    <p:sldId id="310" r:id="rId47"/>
    <p:sldId id="311" r:id="rId48"/>
    <p:sldId id="312" r:id="rId49"/>
    <p:sldId id="335" r:id="rId50"/>
    <p:sldId id="262" r:id="rId51"/>
    <p:sldId id="334" r:id="rId52"/>
    <p:sldId id="332" r:id="rId53"/>
    <p:sldId id="333" r:id="rId54"/>
  </p:sldIdLst>
  <p:sldSz cx="9144000" cy="5143500" type="screen16x9"/>
  <p:notesSz cx="6858000" cy="9144000"/>
  <p:embeddedFontLst>
    <p:embeddedFont>
      <p:font typeface="Helvetica Neue" panose="020B060402020202020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Open Sans Light" panose="020B0306030504020204" pitchFamily="34" charset="0"/>
      <p:regular r:id="rId64"/>
      <p:italic r:id="rId65"/>
    </p:embeddedFont>
    <p:embeddedFont>
      <p:font typeface="Roboto"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ESCENDO" id="{4F015299-4491-44BB-8971-8FE76E983548}">
          <p14:sldIdLst>
            <p14:sldId id="256"/>
            <p14:sldId id="300"/>
          </p14:sldIdLst>
        </p14:section>
        <p14:section name="Intro" id="{A417971E-9E40-46FC-A54F-FEDBBE0141AE}">
          <p14:sldIdLst>
            <p14:sldId id="257"/>
            <p14:sldId id="258"/>
            <p14:sldId id="301"/>
            <p14:sldId id="272"/>
            <p14:sldId id="331"/>
          </p14:sldIdLst>
        </p14:section>
        <p14:section name="LED" id="{AE0ACCE6-5998-42B8-978C-453B36C6AE60}">
          <p14:sldIdLst>
            <p14:sldId id="324"/>
            <p14:sldId id="267"/>
            <p14:sldId id="326"/>
            <p14:sldId id="265"/>
            <p14:sldId id="274"/>
            <p14:sldId id="317"/>
            <p14:sldId id="263"/>
            <p14:sldId id="270"/>
            <p14:sldId id="277"/>
            <p14:sldId id="278"/>
            <p14:sldId id="296"/>
            <p14:sldId id="315"/>
            <p14:sldId id="329"/>
            <p14:sldId id="328"/>
            <p14:sldId id="319"/>
            <p14:sldId id="266"/>
            <p14:sldId id="276"/>
            <p14:sldId id="320"/>
            <p14:sldId id="306"/>
            <p14:sldId id="285"/>
            <p14:sldId id="318"/>
            <p14:sldId id="321"/>
            <p14:sldId id="322"/>
            <p14:sldId id="323"/>
            <p14:sldId id="303"/>
            <p14:sldId id="275"/>
            <p14:sldId id="330"/>
          </p14:sldIdLst>
        </p14:section>
        <p14:section name="Servo" id="{D7C33228-76CF-4299-A65D-EBDB25B65E03}">
          <p14:sldIdLst>
            <p14:sldId id="286"/>
            <p14:sldId id="287"/>
            <p14:sldId id="288"/>
            <p14:sldId id="325"/>
            <p14:sldId id="289"/>
            <p14:sldId id="290"/>
            <p14:sldId id="291"/>
          </p14:sldIdLst>
        </p14:section>
        <p14:section name="Summary" id="{B62A5305-3762-4187-AFE8-ECE04479F006}">
          <p14:sldIdLst>
            <p14:sldId id="313"/>
            <p14:sldId id="307"/>
            <p14:sldId id="308"/>
            <p14:sldId id="309"/>
            <p14:sldId id="310"/>
            <p14:sldId id="311"/>
            <p14:sldId id="312"/>
            <p14:sldId id="335"/>
            <p14:sldId id="262"/>
          </p14:sldIdLst>
        </p14:section>
        <p14:section name="Appendix" id="{C4F89091-3EA9-4336-80A3-D31266A9A202}">
          <p14:sldIdLst>
            <p14:sldId id="334"/>
            <p14:sldId id="332"/>
            <p14:sldId id="3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ew Teng Chow" initials="STC" lastIdx="46" clrIdx="0">
    <p:extLst>
      <p:ext uri="{19B8F6BF-5375-455C-9EA6-DF929625EA0E}">
        <p15:presenceInfo xmlns:p15="http://schemas.microsoft.com/office/powerpoint/2012/main" userId="38e71c84e7d97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C61"/>
    <a:srgbClr val="417586"/>
    <a:srgbClr val="E3B505"/>
    <a:srgbClr val="DB504A"/>
    <a:srgbClr val="4E7F8E"/>
    <a:srgbClr val="6AB18F"/>
    <a:srgbClr val="A6A5E1"/>
    <a:srgbClr val="6BBD97"/>
    <a:srgbClr val="C1272D"/>
    <a:srgbClr val="0092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76" autoAdjust="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25T20:00:58.436" idx="27">
    <p:pos x="10" y="10"/>
    <p:text>General comments from non-participants:</p:text>
    <p:extLst>
      <p:ext uri="{C676402C-5697-4E1C-873F-D02D1690AC5C}">
        <p15:threadingInfo xmlns:p15="http://schemas.microsoft.com/office/powerpoint/2012/main" timeZoneBias="-480"/>
      </p:ext>
    </p:extLst>
  </p:cm>
  <p:cm authorId="1" dt="2018-12-25T20:01:09.217" idx="28">
    <p:pos x="146" y="146"/>
    <p:text>Abit too much info dump.
We will have to go through what is relevant to the participants and what is not and try to cut down on them
Some of the information the participants can ask/find out by themselves</p:text>
    <p:extLst mod="1">
      <p:ext uri="{C676402C-5697-4E1C-873F-D02D1690AC5C}">
        <p15:threadingInfo xmlns:p15="http://schemas.microsoft.com/office/powerpoint/2012/main" timeZoneBias="-480"/>
      </p:ext>
    </p:extLst>
  </p:cm>
  <p:cm authorId="1" dt="2018-12-25T20:02:22.920" idx="29">
    <p:pos x="146" y="282"/>
    <p:text>Remind them of colour coding and why colour coding is impt (I think you did that tho?)</p:text>
    <p:extLst>
      <p:ext uri="{C676402C-5697-4E1C-873F-D02D1690AC5C}">
        <p15:threadingInfo xmlns:p15="http://schemas.microsoft.com/office/powerpoint/2012/main" timeZoneBias="-480">
          <p15:parentCm authorId="1" idx="28"/>
        </p15:threadingInfo>
      </p:ext>
    </p:extLst>
  </p:cm>
  <p:cm authorId="1" dt="2018-12-25T20:03:24.402" idx="30">
    <p:pos x="146" y="418"/>
    <p:text>For the LED, other than the length of the leg, you can tell by the direction of the filament (The flag side is the negative part)</p:text>
    <p:extLst>
      <p:ext uri="{C676402C-5697-4E1C-873F-D02D1690AC5C}">
        <p15:threadingInfo xmlns:p15="http://schemas.microsoft.com/office/powerpoint/2012/main" timeZoneBias="-480">
          <p15:parentCm authorId="1" idx="28"/>
        </p15:threadingInfo>
      </p:ext>
    </p:extLst>
  </p:cm>
  <p:cm authorId="1" dt="2018-12-25T20:03:58.291" idx="31">
    <p:pos x="146" y="554"/>
    <p:text>Maybe this could be pair work or group work instead of individual?</p:text>
    <p:extLst>
      <p:ext uri="{C676402C-5697-4E1C-873F-D02D1690AC5C}">
        <p15:threadingInfo xmlns:p15="http://schemas.microsoft.com/office/powerpoint/2012/main" timeZoneBias="-480">
          <p15:parentCm authorId="1" idx="28"/>
        </p15:threadingInfo>
      </p:ext>
    </p:extLst>
  </p:cm>
  <p:cm authorId="1" dt="2018-12-25T20:04:33.464" idx="32">
    <p:pos x="146" y="690"/>
    <p:text>Really need to make sure that can see all the things on the slides (PS this on my fault)</p:text>
    <p:extLst>
      <p:ext uri="{C676402C-5697-4E1C-873F-D02D1690AC5C}">
        <p15:threadingInfo xmlns:p15="http://schemas.microsoft.com/office/powerpoint/2012/main" timeZoneBias="-480">
          <p15:parentCm authorId="1" idx="28"/>
        </p15:threadingInfo>
      </p:ext>
    </p:extLst>
  </p:cm>
  <p:cm authorId="1" dt="2018-12-25T20:16:04.166" idx="43">
    <p:pos x="146" y="826"/>
    <p:text/>
    <p:extLst mod="1">
      <p:ext uri="{C676402C-5697-4E1C-873F-D02D1690AC5C}">
        <p15:threadingInfo xmlns:p15="http://schemas.microsoft.com/office/powerpoint/2012/main" timeZoneBias="-480">
          <p15:parentCm authorId="1" idx="28"/>
        </p15:threadingInfo>
      </p:ext>
    </p:extLst>
  </p:cm>
  <p:cm authorId="1" dt="2018-12-25T20:16:40.988" idx="44">
    <p:pos x="146" y="962"/>
    <p:text>Don't need to be too formal.</p:text>
    <p:extLst mod="1">
      <p:ext uri="{C676402C-5697-4E1C-873F-D02D1690AC5C}">
        <p15:threadingInfo xmlns:p15="http://schemas.microsoft.com/office/powerpoint/2012/main" timeZoneBias="-480">
          <p15:parentCm authorId="1" idx="28"/>
        </p15:threadingInfo>
      </p:ext>
    </p:extLst>
  </p:cm>
  <p:cm authorId="1" dt="2018-12-25T20:18:11.113" idx="45">
    <p:pos x="146" y="1098"/>
    <p:text>Circuit diagrams use Fritzing?</p:text>
    <p:extLst>
      <p:ext uri="{C676402C-5697-4E1C-873F-D02D1690AC5C}">
        <p15:threadingInfo xmlns:p15="http://schemas.microsoft.com/office/powerpoint/2012/main" timeZoneBias="-480">
          <p15:parentCm authorId="1" idx="28"/>
        </p15:threadingInfo>
      </p:ext>
    </p:extLst>
  </p:cm>
  <p:cm authorId="1" dt="2018-12-26T08:48:37.274" idx="46">
    <p:pos x="282" y="282"/>
    <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12-25T20:00:34.793" idx="26">
    <p:pos x="10" y="10"/>
    <p:text>Check name of the USB again, i think is not MINI-USB hahahaha</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12-25T19:45:37.588" idx="17">
    <p:pos x="10" y="10"/>
    <p:text>live demo?</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12-25T19:41:15.082" idx="11">
    <p:pos x="3721" y="337"/>
    <p:text>i think this one can live demo</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12-25T19:48:09.241" idx="20">
    <p:pos x="10" y="10"/>
    <p:text>explanation of the diode LED pins are gud</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12-25T19:41:44.052" idx="12">
    <p:pos x="10" y="10"/>
    <p:text>i think input pullup dont need to go through in too much detail because we will all learn that in year 1. even if they dont know exactly how it works, they would probably know what it is</p:text>
    <p:extLst>
      <p:ext uri="{C676402C-5697-4E1C-873F-D02D1690AC5C}">
        <p15:threadingInfo xmlns:p15="http://schemas.microsoft.com/office/powerpoint/2012/main" timeZoneBias="-480"/>
      </p:ext>
    </p:extLst>
  </p:cm>
  <p:cm authorId="1" dt="2018-12-25T19:42:15.836" idx="13">
    <p:pos x="10" y="146"/>
    <p:text>or maybe only iem learn in year 1?? not sure</p:text>
    <p:extLst>
      <p:ext uri="{C676402C-5697-4E1C-873F-D02D1690AC5C}">
        <p15:threadingInfo xmlns:p15="http://schemas.microsoft.com/office/powerpoint/2012/main" timeZoneBias="-480">
          <p15:parentCm authorId="1" idx="12"/>
        </p15:threadingInfo>
      </p:ext>
    </p:extLst>
  </p:cm>
  <p:cm authorId="1" dt="2018-12-25T19:42:20.058" idx="14">
    <p:pos x="10" y="282"/>
    <p:text>check</p:text>
    <p:extLst>
      <p:ext uri="{C676402C-5697-4E1C-873F-D02D1690AC5C}">
        <p15:threadingInfo xmlns:p15="http://schemas.microsoft.com/office/powerpoint/2012/main" timeZoneBias="-480">
          <p15:parentCm authorId="1" idx="12"/>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12-25T19:48:09.241" idx="20">
    <p:pos x="10" y="10"/>
    <p:text>explanation of the diode LED pins are gud</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12-25T19:48:09.241" idx="20">
    <p:pos x="10" y="10"/>
    <p:text>explanation of the diode LED pins are gud</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12-25T19:45:23.438" idx="16">
    <p:pos x="10" y="10"/>
    <p:text>gud</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8-12-25T19:53:06.378" idx="21">
    <p:pos x="10" y="10"/>
    <p:text>Use sample code but blank out the %50 portion and the digitalWrite(_,_) portion?</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8-12-25T19:54:58.238" idx="22">
    <p:pos x="10" y="10"/>
    <p:text>this is gud but i think just move on to Servo due to the lack of time, cuz in the next example they will still get to learn about the variable resistor.</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25T19:34:45.579" idx="2">
    <p:pos x="10" y="10"/>
    <p:text>Say what is quintessential for them to know and what they might be interested in.
the DIP and project prototypeing part is gud cuz they would want to know. but like the open source hardware and software ecosystem thing can dumb down cuz tbh i wouldnt know what it means either</p:text>
    <p:extLst>
      <p:ext uri="{C676402C-5697-4E1C-873F-D02D1690AC5C}">
        <p15:threadingInfo xmlns:p15="http://schemas.microsoft.com/office/powerpoint/2012/main" timeZoneBias="-4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12-25T19:38:12.508" idx="6">
    <p:pos x="10" y="10"/>
    <p:text>gud</p:text>
    <p:extLst>
      <p:ext uri="{C676402C-5697-4E1C-873F-D02D1690AC5C}">
        <p15:threadingInfo xmlns:p15="http://schemas.microsoft.com/office/powerpoint/2012/main" timeZoneBias="-4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8-12-25T19:58:21.949" idx="24">
    <p:pos x="10" y="10"/>
    <p:text>This example onwards i think dunnid demo. the slides are still good, but must give them the sample code so that they can refer haha</p:text>
    <p:extLst>
      <p:ext uri="{C676402C-5697-4E1C-873F-D02D1690AC5C}">
        <p15:threadingInfo xmlns:p15="http://schemas.microsoft.com/office/powerpoint/2012/main" timeZoneBias="-4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12-25T19:58:21.949" idx="24">
    <p:pos x="10" y="10"/>
    <p:text>This example onwards i think dunnid demo. the slides are still good, but must give them the sample code so that they can refer haha</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8-12-25T19:38:12.508" idx="6">
    <p:pos x="10" y="10"/>
    <p:text>gud</p:text>
    <p:extLst>
      <p:ext uri="{C676402C-5697-4E1C-873F-D02D1690AC5C}">
        <p15:threadingInfo xmlns:p15="http://schemas.microsoft.com/office/powerpoint/2012/main" timeZoneBias="-4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8-12-25T19:41:44.052" idx="12">
    <p:pos x="10" y="10"/>
    <p:text>i think input pullup dont need to go through in too much detail because we will all learn that in year 1. even if they dont know exactly how it works, they would probably know what it is</p:text>
    <p:extLst>
      <p:ext uri="{C676402C-5697-4E1C-873F-D02D1690AC5C}">
        <p15:threadingInfo xmlns:p15="http://schemas.microsoft.com/office/powerpoint/2012/main" timeZoneBias="-480"/>
      </p:ext>
    </p:extLst>
  </p:cm>
  <p:cm authorId="1" dt="2018-12-25T19:42:15.836" idx="13">
    <p:pos x="10" y="146"/>
    <p:text>or maybe only iem learn in year 1?? not sure</p:text>
    <p:extLst>
      <p:ext uri="{C676402C-5697-4E1C-873F-D02D1690AC5C}">
        <p15:threadingInfo xmlns:p15="http://schemas.microsoft.com/office/powerpoint/2012/main" timeZoneBias="-480">
          <p15:parentCm authorId="1" idx="12"/>
        </p15:threadingInfo>
      </p:ext>
    </p:extLst>
  </p:cm>
  <p:cm authorId="1" dt="2018-12-25T19:42:20.058" idx="14">
    <p:pos x="10" y="282"/>
    <p:text>check</p:text>
    <p:extLst>
      <p:ext uri="{C676402C-5697-4E1C-873F-D02D1690AC5C}">
        <p15:threadingInfo xmlns:p15="http://schemas.microsoft.com/office/powerpoint/2012/main" timeZoneBias="-480">
          <p15:parentCm authorId="1" idx="12"/>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8-12-25T19:58:21.949" idx="24">
    <p:pos x="10" y="10"/>
    <p:text>This example onwards i think dunnid demo. the slides are still good, but must give them the sample code so that they can refer haha</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25T19:36:28.408" idx="3">
    <p:pos x="10" y="10"/>
    <p:text>this part just go through in brief cuz if they dont use in the lesson, they would probably forget about it.</p:text>
    <p:extLst>
      <p:ext uri="{C676402C-5697-4E1C-873F-D02D1690AC5C}">
        <p15:threadingInfo xmlns:p15="http://schemas.microsoft.com/office/powerpoint/2012/main" timeZoneBias="-480"/>
      </p:ext>
    </p:extLst>
  </p:cm>
  <p:cm authorId="1" dt="2018-12-25T19:37:26.892" idx="4">
    <p:pos x="10" y="146"/>
    <p:text>can keep the slide, cuz we will send them to participants for their knowledge. but when going through just go through in brief.</p:text>
    <p:extLst>
      <p:ext uri="{C676402C-5697-4E1C-873F-D02D1690AC5C}">
        <p15:threadingInfo xmlns:p15="http://schemas.microsoft.com/office/powerpoint/2012/main" timeZoneBias="-480">
          <p15:parentCm authorId="1" idx="3"/>
        </p15:threadingInfo>
      </p:ext>
    </p:extLst>
  </p:cm>
  <p:cm authorId="1" dt="2018-12-25T19:37:58.642" idx="5">
    <p:pos x="10" y="282"/>
    <p:text>note that the reset button on the model that we bough is next to the usb plug</p:text>
    <p:extLst>
      <p:ext uri="{C676402C-5697-4E1C-873F-D02D1690AC5C}">
        <p15:threadingInfo xmlns:p15="http://schemas.microsoft.com/office/powerpoint/2012/main" timeZoneBias="-48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2-25T19:58:21.949" idx="24">
    <p:pos x="10" y="10"/>
    <p:text>This example onwards i think dunnid demo. the slides are still good, but must give them the sample code so that they can refer haha</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12-25T19:48:09.241" idx="20">
    <p:pos x="10" y="10"/>
    <p:text>explanation of the diode LED pins are gud</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12-25T19:38:12.508" idx="6">
    <p:pos x="10" y="10"/>
    <p:text>gud</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12-25T19:41:44.052" idx="12">
    <p:pos x="10" y="10"/>
    <p:text>i think input pullup dont need to go through in too much detail because we will all learn that in year 1. even if they dont know exactly how it works, they would probably know what it is</p:text>
    <p:extLst>
      <p:ext uri="{C676402C-5697-4E1C-873F-D02D1690AC5C}">
        <p15:threadingInfo xmlns:p15="http://schemas.microsoft.com/office/powerpoint/2012/main" timeZoneBias="-480"/>
      </p:ext>
    </p:extLst>
  </p:cm>
  <p:cm authorId="1" dt="2018-12-25T19:42:15.836" idx="13">
    <p:pos x="10" y="146"/>
    <p:text>or maybe only iem learn in year 1?? not sure</p:text>
    <p:extLst>
      <p:ext uri="{C676402C-5697-4E1C-873F-D02D1690AC5C}">
        <p15:threadingInfo xmlns:p15="http://schemas.microsoft.com/office/powerpoint/2012/main" timeZoneBias="-480">
          <p15:parentCm authorId="1" idx="12"/>
        </p15:threadingInfo>
      </p:ext>
    </p:extLst>
  </p:cm>
  <p:cm authorId="1" dt="2018-12-25T19:42:20.058" idx="14">
    <p:pos x="10" y="282"/>
    <p:text>check</p:text>
    <p:extLst>
      <p:ext uri="{C676402C-5697-4E1C-873F-D02D1690AC5C}">
        <p15:threadingInfo xmlns:p15="http://schemas.microsoft.com/office/powerpoint/2012/main" timeZoneBias="-480">
          <p15:parentCm authorId="1" idx="12"/>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12-25T19:48:09.241" idx="20">
    <p:pos x="10" y="10"/>
    <p:text>explanation of the diode LED pins are gud</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12-25T19:40:22.004" idx="9">
    <p:pos x="10" y="10"/>
    <p:text>i think need to explain that the serial monitor is where all the println will go to because i was confused with this when i just started learning HAHA</p:text>
    <p:extLst>
      <p:ext uri="{C676402C-5697-4E1C-873F-D02D1690AC5C}">
        <p15:threadingInfo xmlns:p15="http://schemas.microsoft.com/office/powerpoint/2012/main" timeZoneBias="-480"/>
      </p:ext>
    </p:extLst>
  </p:cm>
  <p:cm authorId="1" dt="2018-12-25T19:40:57.125" idx="10">
    <p:pos x="10" y="146"/>
    <p:text>maybe just me but yea</p:text>
    <p:extLst>
      <p:ext uri="{C676402C-5697-4E1C-873F-D02D1690AC5C}">
        <p15:threadingInfo xmlns:p15="http://schemas.microsoft.com/office/powerpoint/2012/main" timeZoneBias="-480">
          <p15:parentCm authorId="1" idx="9"/>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592507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49dbef18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49dbef18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85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Mention the use of resistor (limit the voltage), cathode and anode of the LED. White works at 3.3v, red is 1.5v</a:t>
            </a:r>
            <a:endParaRPr dirty="0"/>
          </a:p>
        </p:txBody>
      </p:sp>
    </p:spTree>
    <p:extLst>
      <p:ext uri="{BB962C8B-B14F-4D97-AF65-F5344CB8AC3E}">
        <p14:creationId xmlns:p14="http://schemas.microsoft.com/office/powerpoint/2010/main" val="1952901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9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215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Mention the use of resistor (limit the voltage), cathode and anode of the LED. White works at 3.3v, red is 1.5v</a:t>
            </a:r>
            <a:endParaRPr dirty="0"/>
          </a:p>
        </p:txBody>
      </p:sp>
    </p:spTree>
    <p:extLst>
      <p:ext uri="{BB962C8B-B14F-4D97-AF65-F5344CB8AC3E}">
        <p14:creationId xmlns:p14="http://schemas.microsoft.com/office/powerpoint/2010/main" val="344787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640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Machines and micro controller</a:t>
            </a:r>
            <a:r>
              <a:rPr lang="en-SG" baseline="0" dirty="0"/>
              <a:t> </a:t>
            </a:r>
            <a:r>
              <a:rPr lang="en-SG" dirty="0"/>
              <a:t>– do</a:t>
            </a:r>
            <a:r>
              <a:rPr lang="en-SG" baseline="0" dirty="0"/>
              <a:t> repetitive things (program a task)</a:t>
            </a:r>
            <a:endParaRPr dirty="0"/>
          </a:p>
        </p:txBody>
      </p:sp>
    </p:spTree>
    <p:extLst>
      <p:ext uri="{BB962C8B-B14F-4D97-AF65-F5344CB8AC3E}">
        <p14:creationId xmlns:p14="http://schemas.microsoft.com/office/powerpoint/2010/main" val="1106416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3389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02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25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Mention the use of resistor (limit the voltage), cathode and anode of the LED. White works at 3.3v, red is 1.5v</a:t>
            </a:r>
            <a:endParaRPr dirty="0"/>
          </a:p>
        </p:txBody>
      </p:sp>
    </p:spTree>
    <p:extLst>
      <p:ext uri="{BB962C8B-B14F-4D97-AF65-F5344CB8AC3E}">
        <p14:creationId xmlns:p14="http://schemas.microsoft.com/office/powerpoint/2010/main" val="427147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287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507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Mention the use of resistor (limit the voltage), cathode and anode of the LED. White works at 3.3v, red is 1.5v</a:t>
            </a:r>
            <a:endParaRPr dirty="0"/>
          </a:p>
        </p:txBody>
      </p:sp>
    </p:spTree>
    <p:extLst>
      <p:ext uri="{BB962C8B-B14F-4D97-AF65-F5344CB8AC3E}">
        <p14:creationId xmlns:p14="http://schemas.microsoft.com/office/powerpoint/2010/main" val="75969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Mention the use of resistor (limit the voltage), cathode and anode of the LED. White works at 3.3v, red is 1.5v</a:t>
            </a:r>
            <a:endParaRPr dirty="0"/>
          </a:p>
        </p:txBody>
      </p:sp>
    </p:spTree>
    <p:extLst>
      <p:ext uri="{BB962C8B-B14F-4D97-AF65-F5344CB8AC3E}">
        <p14:creationId xmlns:p14="http://schemas.microsoft.com/office/powerpoint/2010/main" val="62575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6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what is delay 1000</a:t>
            </a:r>
            <a:endParaRPr dirty="0"/>
          </a:p>
        </p:txBody>
      </p:sp>
    </p:spTree>
    <p:extLst>
      <p:ext uri="{BB962C8B-B14F-4D97-AF65-F5344CB8AC3E}">
        <p14:creationId xmlns:p14="http://schemas.microsoft.com/office/powerpoint/2010/main" val="30958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Explain</a:t>
            </a:r>
            <a:r>
              <a:rPr lang="en-SG" baseline="0" dirty="0"/>
              <a:t> time modulo 50</a:t>
            </a:r>
            <a:endParaRPr dirty="0"/>
          </a:p>
        </p:txBody>
      </p:sp>
    </p:spTree>
    <p:extLst>
      <p:ext uri="{BB962C8B-B14F-4D97-AF65-F5344CB8AC3E}">
        <p14:creationId xmlns:p14="http://schemas.microsoft.com/office/powerpoint/2010/main" val="419429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them</a:t>
            </a:r>
            <a:r>
              <a:rPr lang="en-SG" baseline="0" dirty="0"/>
              <a:t> </a:t>
            </a:r>
            <a:r>
              <a:rPr lang="en-SG" baseline="0" dirty="0" err="1"/>
              <a:t>whats</a:t>
            </a:r>
            <a:r>
              <a:rPr lang="en-SG" baseline="0" dirty="0"/>
              <a:t> the error,</a:t>
            </a:r>
            <a:endParaRPr dirty="0"/>
          </a:p>
        </p:txBody>
      </p:sp>
    </p:spTree>
    <p:extLst>
      <p:ext uri="{BB962C8B-B14F-4D97-AF65-F5344CB8AC3E}">
        <p14:creationId xmlns:p14="http://schemas.microsoft.com/office/powerpoint/2010/main" val="381914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them</a:t>
            </a:r>
            <a:r>
              <a:rPr lang="en-SG" baseline="0" dirty="0"/>
              <a:t> </a:t>
            </a:r>
            <a:r>
              <a:rPr lang="en-SG" baseline="0" dirty="0" err="1"/>
              <a:t>whats</a:t>
            </a:r>
            <a:r>
              <a:rPr lang="en-SG" baseline="0" dirty="0"/>
              <a:t> the error,</a:t>
            </a:r>
            <a:endParaRPr dirty="0"/>
          </a:p>
        </p:txBody>
      </p:sp>
    </p:spTree>
    <p:extLst>
      <p:ext uri="{BB962C8B-B14F-4D97-AF65-F5344CB8AC3E}">
        <p14:creationId xmlns:p14="http://schemas.microsoft.com/office/powerpoint/2010/main" val="3032403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016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them</a:t>
            </a:r>
            <a:r>
              <a:rPr lang="en-SG" baseline="0" dirty="0"/>
              <a:t> </a:t>
            </a:r>
            <a:r>
              <a:rPr lang="en-SG" baseline="0" dirty="0" err="1"/>
              <a:t>whats</a:t>
            </a:r>
            <a:r>
              <a:rPr lang="en-SG" baseline="0" dirty="0"/>
              <a:t> the error,</a:t>
            </a:r>
            <a:endParaRPr dirty="0"/>
          </a:p>
        </p:txBody>
      </p:sp>
    </p:spTree>
    <p:extLst>
      <p:ext uri="{BB962C8B-B14F-4D97-AF65-F5344CB8AC3E}">
        <p14:creationId xmlns:p14="http://schemas.microsoft.com/office/powerpoint/2010/main" val="359233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74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84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93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them</a:t>
            </a:r>
            <a:r>
              <a:rPr lang="en-SG" baseline="0" dirty="0"/>
              <a:t> </a:t>
            </a:r>
            <a:r>
              <a:rPr lang="en-SG" baseline="0" dirty="0" err="1"/>
              <a:t>whats</a:t>
            </a:r>
            <a:r>
              <a:rPr lang="en-SG" baseline="0" dirty="0"/>
              <a:t> the error,</a:t>
            </a:r>
            <a:endParaRPr dirty="0"/>
          </a:p>
        </p:txBody>
      </p:sp>
    </p:spTree>
    <p:extLst>
      <p:ext uri="{BB962C8B-B14F-4D97-AF65-F5344CB8AC3E}">
        <p14:creationId xmlns:p14="http://schemas.microsoft.com/office/powerpoint/2010/main" val="2828164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1941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Add a slide for other types of variable resistor</a:t>
            </a:r>
            <a:endParaRPr dirty="0"/>
          </a:p>
        </p:txBody>
      </p:sp>
    </p:spTree>
    <p:extLst>
      <p:ext uri="{BB962C8B-B14F-4D97-AF65-F5344CB8AC3E}">
        <p14:creationId xmlns:p14="http://schemas.microsoft.com/office/powerpoint/2010/main" val="2076412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391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Explain</a:t>
            </a:r>
            <a:r>
              <a:rPr lang="en-SG" baseline="0" dirty="0"/>
              <a:t> the diff between servo and motor</a:t>
            </a:r>
            <a:endParaRPr dirty="0"/>
          </a:p>
        </p:txBody>
      </p:sp>
    </p:spTree>
    <p:extLst>
      <p:ext uri="{BB962C8B-B14F-4D97-AF65-F5344CB8AC3E}">
        <p14:creationId xmlns:p14="http://schemas.microsoft.com/office/powerpoint/2010/main" val="222836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Put note</a:t>
            </a:r>
            <a:r>
              <a:rPr lang="en-SG" baseline="0" dirty="0"/>
              <a:t> that the angle is from 0 to 180. Servo isn’t a motor</a:t>
            </a:r>
            <a:r>
              <a:rPr lang="en-SG" baseline="0"/>
              <a:t>, cant </a:t>
            </a:r>
            <a:r>
              <a:rPr lang="en-SG" baseline="0" dirty="0"/>
              <a:t>be used for wheels</a:t>
            </a:r>
            <a:endParaRPr dirty="0"/>
          </a:p>
        </p:txBody>
      </p:sp>
    </p:spTree>
    <p:extLst>
      <p:ext uri="{BB962C8B-B14F-4D97-AF65-F5344CB8AC3E}">
        <p14:creationId xmlns:p14="http://schemas.microsoft.com/office/powerpoint/2010/main" val="998139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Put note</a:t>
            </a:r>
            <a:r>
              <a:rPr lang="en-SG" baseline="0" dirty="0"/>
              <a:t> that the angle is from 0 to 180. Servo isn’t a motor</a:t>
            </a:r>
            <a:r>
              <a:rPr lang="en-SG" baseline="0"/>
              <a:t>, cant </a:t>
            </a:r>
            <a:r>
              <a:rPr lang="en-SG" baseline="0" dirty="0"/>
              <a:t>be used for wheels</a:t>
            </a:r>
            <a:endParaRPr dirty="0"/>
          </a:p>
        </p:txBody>
      </p:sp>
    </p:spTree>
    <p:extLst>
      <p:ext uri="{BB962C8B-B14F-4D97-AF65-F5344CB8AC3E}">
        <p14:creationId xmlns:p14="http://schemas.microsoft.com/office/powerpoint/2010/main" val="273270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90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Positioning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87846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905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314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037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0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699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00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36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271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what is delay 1000</a:t>
            </a:r>
            <a:endParaRPr dirty="0"/>
          </a:p>
        </p:txBody>
      </p:sp>
    </p:spTree>
    <p:extLst>
      <p:ext uri="{BB962C8B-B14F-4D97-AF65-F5344CB8AC3E}">
        <p14:creationId xmlns:p14="http://schemas.microsoft.com/office/powerpoint/2010/main" val="91410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Ask what is delay 1000</a:t>
            </a:r>
            <a:endParaRPr dirty="0"/>
          </a:p>
        </p:txBody>
      </p:sp>
    </p:spTree>
    <p:extLst>
      <p:ext uri="{BB962C8B-B14F-4D97-AF65-F5344CB8AC3E}">
        <p14:creationId xmlns:p14="http://schemas.microsoft.com/office/powerpoint/2010/main" val="12161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4598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9da8539c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9da8539c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522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53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68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38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Circuit of breadboard</a:t>
            </a:r>
            <a:endParaRPr dirty="0"/>
          </a:p>
        </p:txBody>
      </p:sp>
    </p:spTree>
    <p:extLst>
      <p:ext uri="{BB962C8B-B14F-4D97-AF65-F5344CB8AC3E}">
        <p14:creationId xmlns:p14="http://schemas.microsoft.com/office/powerpoint/2010/main" val="316119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Circuit of breadboard</a:t>
            </a:r>
            <a:endParaRPr dirty="0"/>
          </a:p>
        </p:txBody>
      </p:sp>
    </p:spTree>
    <p:extLst>
      <p:ext uri="{BB962C8B-B14F-4D97-AF65-F5344CB8AC3E}">
        <p14:creationId xmlns:p14="http://schemas.microsoft.com/office/powerpoint/2010/main" val="3700814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49d49f88e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49d49f88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059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9da8539c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9da8539c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697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3">
            <a:alphaModFix/>
          </a:blip>
          <a:srcRect t="4505" b="20772"/>
          <a:stretch/>
        </p:blipFill>
        <p:spPr>
          <a:xfrm>
            <a:off x="1564425" y="739625"/>
            <a:ext cx="6002227" cy="2522826"/>
          </a:xfrm>
          <a:prstGeom prst="rect">
            <a:avLst/>
          </a:prstGeom>
          <a:noFill/>
          <a:ln>
            <a:noFill/>
          </a:ln>
        </p:spPr>
      </p:pic>
      <p:pic>
        <p:nvPicPr>
          <p:cNvPr id="12" name="Google Shape;12;p2"/>
          <p:cNvPicPr preferRelativeResize="0"/>
          <p:nvPr/>
        </p:nvPicPr>
        <p:blipFill rotWithShape="1">
          <a:blip r:embed="rId4">
            <a:alphaModFix/>
          </a:blip>
          <a:srcRect t="36109" b="36587"/>
          <a:stretch/>
        </p:blipFill>
        <p:spPr>
          <a:xfrm>
            <a:off x="1092013" y="3262449"/>
            <a:ext cx="3540398" cy="543699"/>
          </a:xfrm>
          <a:prstGeom prst="rect">
            <a:avLst/>
          </a:prstGeom>
          <a:noFill/>
          <a:ln>
            <a:noFill/>
          </a:ln>
        </p:spPr>
      </p:pic>
      <p:pic>
        <p:nvPicPr>
          <p:cNvPr id="13" name="Google Shape;13;p2"/>
          <p:cNvPicPr preferRelativeResize="0"/>
          <p:nvPr/>
        </p:nvPicPr>
        <p:blipFill>
          <a:blip r:embed="rId5">
            <a:alphaModFix/>
          </a:blip>
          <a:stretch>
            <a:fillRect/>
          </a:stretch>
        </p:blipFill>
        <p:spPr>
          <a:xfrm>
            <a:off x="1677613" y="3893298"/>
            <a:ext cx="2543175" cy="295275"/>
          </a:xfrm>
          <a:prstGeom prst="rect">
            <a:avLst/>
          </a:prstGeom>
          <a:noFill/>
          <a:ln>
            <a:noFill/>
          </a:ln>
        </p:spPr>
      </p:pic>
      <p:sp>
        <p:nvSpPr>
          <p:cNvPr id="14" name="Google Shape;14;p2"/>
          <p:cNvSpPr txBox="1"/>
          <p:nvPr/>
        </p:nvSpPr>
        <p:spPr>
          <a:xfrm>
            <a:off x="4414350" y="3262450"/>
            <a:ext cx="3153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DB504A"/>
                </a:solidFill>
                <a:latin typeface="Roboto"/>
                <a:ea typeface="Roboto"/>
                <a:cs typeface="Roboto"/>
                <a:sym typeface="Roboto"/>
              </a:rPr>
              <a:t>|</a:t>
            </a:r>
            <a:endParaRPr sz="4800" b="1">
              <a:solidFill>
                <a:srgbClr val="DB504A"/>
              </a:solidFill>
              <a:latin typeface="Roboto"/>
              <a:ea typeface="Roboto"/>
              <a:cs typeface="Roboto"/>
              <a:sym typeface="Roboto"/>
            </a:endParaRPr>
          </a:p>
        </p:txBody>
      </p:sp>
      <p:sp>
        <p:nvSpPr>
          <p:cNvPr id="15" name="Google Shape;15;p2"/>
          <p:cNvSpPr txBox="1">
            <a:spLocks noGrp="1"/>
          </p:cNvSpPr>
          <p:nvPr>
            <p:ph type="title"/>
          </p:nvPr>
        </p:nvSpPr>
        <p:spPr>
          <a:xfrm>
            <a:off x="4910300" y="3262450"/>
            <a:ext cx="2543100" cy="1009500"/>
          </a:xfrm>
          <a:prstGeom prst="rect">
            <a:avLst/>
          </a:prstGeom>
        </p:spPr>
        <p:txBody>
          <a:bodyPr spcFirstLastPara="1" wrap="square" lIns="91425" tIns="91425" rIns="91425" bIns="91425" anchor="t" anchorCtr="0"/>
          <a:lstStyle>
            <a:lvl1pPr lvl="0">
              <a:spcBef>
                <a:spcPts val="0"/>
              </a:spcBef>
              <a:spcAft>
                <a:spcPts val="0"/>
              </a:spcAft>
              <a:buNone/>
              <a:defRPr sz="3000">
                <a:solidFill>
                  <a:srgbClr val="084C6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Clr>
                <a:srgbClr val="084C61"/>
              </a:buClr>
              <a:buSzPts val="6000"/>
              <a:buNone/>
              <a:defRPr sz="6000">
                <a:solidFill>
                  <a:srgbClr val="084C6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 name="Google Shape;35;p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icture">
  <p:cSld name="CUSTOM_2">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79300" y="1759625"/>
            <a:ext cx="4786800" cy="3209700"/>
          </a:xfrm>
          <a:prstGeom prst="rect">
            <a:avLst/>
          </a:prstGeom>
        </p:spPr>
        <p:txBody>
          <a:bodyPr spcFirstLastPara="1" wrap="square" lIns="91425" tIns="91425" rIns="91425" bIns="91425" anchor="t" anchorCtr="0"/>
          <a:lstStyle>
            <a:lvl1pPr lvl="0" algn="l">
              <a:spcBef>
                <a:spcPts val="0"/>
              </a:spcBef>
              <a:spcAft>
                <a:spcPts val="0"/>
              </a:spcAft>
              <a:buNone/>
              <a:defRPr sz="4800">
                <a:solidFill>
                  <a:srgbClr val="E3B50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ctr">
              <a:spcBef>
                <a:spcPts val="0"/>
              </a:spcBef>
              <a:spcAft>
                <a:spcPts val="0"/>
              </a:spcAft>
              <a:buClr>
                <a:srgbClr val="084C61"/>
              </a:buClr>
              <a:buSzPts val="2800"/>
              <a:buFont typeface="Open Sans"/>
              <a:buNone/>
              <a:defRPr sz="2800" b="1">
                <a:solidFill>
                  <a:srgbClr val="084C6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30200">
              <a:lnSpc>
                <a:spcPct val="115000"/>
              </a:lnSpc>
              <a:spcBef>
                <a:spcPts val="0"/>
              </a:spcBef>
              <a:spcAft>
                <a:spcPts val="0"/>
              </a:spcAft>
              <a:buClr>
                <a:srgbClr val="084C61"/>
              </a:buClr>
              <a:buSzPts val="1600"/>
              <a:buFont typeface="Open Sans"/>
              <a:buChar char="●"/>
              <a:defRPr sz="1600">
                <a:solidFill>
                  <a:srgbClr val="084C61"/>
                </a:solidFill>
                <a:latin typeface="Open Sans"/>
                <a:ea typeface="Open Sans"/>
                <a:cs typeface="Open Sans"/>
                <a:sym typeface="Open Sans"/>
              </a:defRPr>
            </a:lvl1pPr>
            <a:lvl2pPr marL="914400" lvl="1"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2pPr>
            <a:lvl3pPr marL="1371600" lvl="2"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3pPr>
            <a:lvl4pPr marL="1828800" lvl="3"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4pPr>
            <a:lvl5pPr marL="2286000" lvl="4"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5pPr>
            <a:lvl6pPr marL="2743200" lvl="5"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6pPr>
            <a:lvl7pPr marL="3200400" lvl="6"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7pPr>
            <a:lvl8pPr marL="3657600" lvl="7" indent="-330200">
              <a:lnSpc>
                <a:spcPct val="115000"/>
              </a:lnSpc>
              <a:spcBef>
                <a:spcPts val="1600"/>
              </a:spcBef>
              <a:spcAft>
                <a:spcPts val="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8pPr>
            <a:lvl9pPr marL="4114800" lvl="8" indent="-330200">
              <a:lnSpc>
                <a:spcPct val="115000"/>
              </a:lnSpc>
              <a:spcBef>
                <a:spcPts val="1600"/>
              </a:spcBef>
              <a:spcAft>
                <a:spcPts val="1600"/>
              </a:spcAft>
              <a:buClr>
                <a:srgbClr val="084C61"/>
              </a:buClr>
              <a:buSzPts val="1600"/>
              <a:buFont typeface="Open Sans Light"/>
              <a:buChar char="■"/>
              <a:defRPr sz="1600">
                <a:solidFill>
                  <a:srgbClr val="084C6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9">
            <a:alphaModFix/>
          </a:blip>
          <a:stretch>
            <a:fillRect/>
          </a:stretch>
        </p:blipFill>
        <p:spPr>
          <a:xfrm>
            <a:off x="7403775" y="4233712"/>
            <a:ext cx="1617374" cy="9097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omments" Target="../comments/comment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omments" Target="../comments/commen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omments" Target="../comments/commen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omments" Target="../comments/commen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omments" Target="../comments/commen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omments" Target="../comments/comment15.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omments" Target="../comments/commen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omments" Target="../comments/commen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comments" Target="../comments/comment3.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910299" y="3262450"/>
            <a:ext cx="3058043" cy="10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Arduino </a:t>
            </a:r>
            <a:r>
              <a:rPr lang="en" dirty="0">
                <a:solidFill>
                  <a:srgbClr val="DB504A"/>
                </a:solidFill>
              </a:rPr>
              <a:t>Workshop</a:t>
            </a:r>
            <a:endParaRPr dirty="0">
              <a:solidFill>
                <a:srgbClr val="DB504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a:extLst>
              <a:ext uri="{FF2B5EF4-FFF2-40B4-BE49-F238E27FC236}">
                <a16:creationId xmlns:a16="http://schemas.microsoft.com/office/drawing/2014/main" id="{4872C003-41C0-43B1-87CD-E4E8731F543A}"/>
              </a:ext>
            </a:extLst>
          </p:cNvPr>
          <p:cNvPicPr>
            <a:picLocks noChangeAspect="1"/>
          </p:cNvPicPr>
          <p:nvPr/>
        </p:nvPicPr>
        <p:blipFill rotWithShape="1">
          <a:blip r:embed="rId3"/>
          <a:srcRect l="9066" t="5645" b="9763"/>
          <a:stretch/>
        </p:blipFill>
        <p:spPr>
          <a:xfrm>
            <a:off x="3210281" y="1017725"/>
            <a:ext cx="5528341" cy="3546000"/>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LED</a:t>
            </a:r>
            <a:endParaRPr dirty="0">
              <a:solidFill>
                <a:srgbClr val="DB504A"/>
              </a:solidFill>
            </a:endParaRPr>
          </a:p>
        </p:txBody>
      </p:sp>
      <p:sp>
        <p:nvSpPr>
          <p:cNvPr id="2" name="Text Placeholder 1"/>
          <p:cNvSpPr>
            <a:spLocks noGrp="1"/>
          </p:cNvSpPr>
          <p:nvPr>
            <p:ph type="body" idx="1"/>
          </p:nvPr>
        </p:nvSpPr>
        <p:spPr>
          <a:xfrm>
            <a:off x="311700" y="1152475"/>
            <a:ext cx="4324594" cy="3416400"/>
          </a:xfrm>
        </p:spPr>
        <p:txBody>
          <a:bodyPr/>
          <a:lstStyle/>
          <a:p>
            <a:pPr marL="139700" indent="0">
              <a:buNone/>
            </a:pPr>
            <a:r>
              <a:rPr lang="en-US" b="1" dirty="0"/>
              <a:t>Objective: </a:t>
            </a:r>
            <a:r>
              <a:rPr lang="en-US" dirty="0"/>
              <a:t>To turn on the LED</a:t>
            </a:r>
          </a:p>
        </p:txBody>
      </p:sp>
      <p:pic>
        <p:nvPicPr>
          <p:cNvPr id="22" name="Picture 4" descr="LED Circuit">
            <a:extLst>
              <a:ext uri="{FF2B5EF4-FFF2-40B4-BE49-F238E27FC236}">
                <a16:creationId xmlns:a16="http://schemas.microsoft.com/office/drawing/2014/main" id="{7456B054-AE94-4049-8126-FC6E2E42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56" y="1757795"/>
            <a:ext cx="25622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530;p41"/>
          <p:cNvSpPr/>
          <p:nvPr/>
        </p:nvSpPr>
        <p:spPr>
          <a:xfrm>
            <a:off x="6465781" y="1064857"/>
            <a:ext cx="2041386" cy="1795818"/>
          </a:xfrm>
          <a:prstGeom prst="roundRect">
            <a:avLst>
              <a:gd name="adj" fmla="val 16667"/>
            </a:avLst>
          </a:prstGeom>
          <a:solidFill>
            <a:srgbClr val="FEEDD6"/>
          </a:solidFill>
          <a:ln w="25400" cap="flat" cmpd="sng">
            <a:solidFill>
              <a:srgbClr val="E3B5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Helvetica Neue"/>
              <a:buNone/>
            </a:pPr>
            <a:r>
              <a:rPr lang="en-SG" b="0" i="0" u="none" strike="noStrike" cap="none" dirty="0">
                <a:solidFill>
                  <a:srgbClr val="002060"/>
                </a:solidFill>
                <a:latin typeface="Open Sans" panose="020B0606030504020204" charset="0"/>
                <a:ea typeface="Open Sans" panose="020B0606030504020204" charset="0"/>
                <a:cs typeface="Open Sans" panose="020B0606030504020204" charset="0"/>
                <a:sym typeface="Helvetica Neue"/>
              </a:rPr>
              <a:t>Long end is connected to </a:t>
            </a:r>
            <a:r>
              <a:rPr lang="en-SG" b="0" i="0" u="none" strike="noStrike" cap="none" dirty="0">
                <a:solidFill>
                  <a:srgbClr val="DB504A"/>
                </a:solidFill>
                <a:latin typeface="Open Sans" panose="020B0606030504020204" charset="0"/>
                <a:ea typeface="Open Sans" panose="020B0606030504020204" charset="0"/>
                <a:cs typeface="Open Sans" panose="020B0606030504020204" charset="0"/>
                <a:sym typeface="Helvetica Neue"/>
              </a:rPr>
              <a:t>5V</a:t>
            </a:r>
            <a:endParaRPr lang="en-SG" b="0" i="0" u="none" strike="noStrike" cap="none" dirty="0">
              <a:solidFill>
                <a:srgbClr val="002060"/>
              </a:solidFill>
              <a:latin typeface="Open Sans" panose="020B0606030504020204" charset="0"/>
              <a:ea typeface="Open Sans" panose="020B0606030504020204" charset="0"/>
              <a:cs typeface="Open Sans" panose="020B0606030504020204" charset="0"/>
              <a:sym typeface="Helvetica Neue"/>
            </a:endParaRPr>
          </a:p>
          <a:p>
            <a:pPr marL="0" marR="0" lvl="0" indent="0" algn="ctr" rtl="0">
              <a:lnSpc>
                <a:spcPct val="100000"/>
              </a:lnSpc>
              <a:spcBef>
                <a:spcPts val="0"/>
              </a:spcBef>
              <a:spcAft>
                <a:spcPts val="0"/>
              </a:spcAft>
              <a:buClr>
                <a:srgbClr val="002060"/>
              </a:buClr>
              <a:buSzPts val="1800"/>
              <a:buFont typeface="Helvetica Neue"/>
              <a:buNone/>
            </a:pPr>
            <a:endParaRPr lang="en-SG" dirty="0">
              <a:solidFill>
                <a:srgbClr val="002060"/>
              </a:solidFill>
              <a:latin typeface="Open Sans" panose="020B0606030504020204" charset="0"/>
              <a:ea typeface="Open Sans" panose="020B0606030504020204" charset="0"/>
              <a:cs typeface="Open Sans" panose="020B0606030504020204" charset="0"/>
              <a:sym typeface="Helvetica Neue"/>
            </a:endParaRPr>
          </a:p>
          <a:p>
            <a:pPr marL="0" marR="0" lvl="0" indent="0" algn="ctr" rtl="0">
              <a:lnSpc>
                <a:spcPct val="100000"/>
              </a:lnSpc>
              <a:spcBef>
                <a:spcPts val="0"/>
              </a:spcBef>
              <a:spcAft>
                <a:spcPts val="0"/>
              </a:spcAft>
              <a:buClr>
                <a:srgbClr val="002060"/>
              </a:buClr>
              <a:buSzPts val="1800"/>
              <a:buFont typeface="Helvetica Neue"/>
              <a:buNone/>
            </a:pPr>
            <a:r>
              <a:rPr lang="en-SG" dirty="0">
                <a:solidFill>
                  <a:srgbClr val="002060"/>
                </a:solidFill>
                <a:latin typeface="Open Sans" panose="020B0606030504020204" charset="0"/>
                <a:ea typeface="Open Sans" panose="020B0606030504020204" charset="0"/>
                <a:cs typeface="Open Sans" panose="020B0606030504020204" charset="0"/>
                <a:sym typeface="Helvetica Neue"/>
              </a:rPr>
              <a:t>Opposite direction </a:t>
            </a:r>
            <a:r>
              <a:rPr lang="en-SG" dirty="0">
                <a:solidFill>
                  <a:srgbClr val="DB504A"/>
                </a:solidFill>
                <a:latin typeface="Open Sans" panose="020B0606030504020204" charset="0"/>
                <a:ea typeface="Open Sans" panose="020B0606030504020204" charset="0"/>
                <a:cs typeface="Open Sans" panose="020B0606030504020204" charset="0"/>
                <a:sym typeface="Helvetica Neue"/>
              </a:rPr>
              <a:t>won’t work </a:t>
            </a:r>
            <a:r>
              <a:rPr lang="en-SG" dirty="0">
                <a:solidFill>
                  <a:srgbClr val="002060"/>
                </a:solidFill>
                <a:latin typeface="Open Sans" panose="020B0606030504020204" charset="0"/>
                <a:ea typeface="Open Sans" panose="020B0606030504020204" charset="0"/>
                <a:cs typeface="Open Sans" panose="020B0606030504020204" charset="0"/>
                <a:sym typeface="Helvetica Neue"/>
              </a:rPr>
              <a:t>as it is a diode</a:t>
            </a:r>
            <a:r>
              <a:rPr lang="en-SG" dirty="0">
                <a:latin typeface="Open Sans" panose="020B0606030504020204" charset="0"/>
                <a:ea typeface="Open Sans" panose="020B0606030504020204" charset="0"/>
                <a:cs typeface="Open Sans" panose="020B0606030504020204" charset="0"/>
              </a:rPr>
              <a:t>!</a:t>
            </a:r>
            <a:endParaRPr lang="en-SG" dirty="0">
              <a:solidFill>
                <a:srgbClr val="002060"/>
              </a:solidFill>
              <a:latin typeface="Open Sans" panose="020B0606030504020204" charset="0"/>
              <a:ea typeface="Open Sans" panose="020B0606030504020204" charset="0"/>
              <a:cs typeface="Open Sans" panose="020B0606030504020204" charset="0"/>
              <a:sym typeface="Helvetica Neue"/>
            </a:endParaRPr>
          </a:p>
        </p:txBody>
      </p:sp>
    </p:spTree>
    <p:extLst>
      <p:ext uri="{BB962C8B-B14F-4D97-AF65-F5344CB8AC3E}">
        <p14:creationId xmlns:p14="http://schemas.microsoft.com/office/powerpoint/2010/main" val="348268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Digital </a:t>
            </a:r>
            <a:r>
              <a:rPr lang="en-SG" dirty="0">
                <a:solidFill>
                  <a:srgbClr val="DB504A"/>
                </a:solidFill>
                <a:latin typeface="Open Sans" panose="020B0606030504020204" charset="0"/>
                <a:ea typeface="Open Sans" panose="020B0606030504020204" charset="0"/>
                <a:cs typeface="Open Sans" panose="020B0606030504020204" charset="0"/>
                <a:sym typeface="Calibri"/>
              </a:rPr>
              <a:t>Pins</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0" lvl="0" indent="0">
              <a:buNone/>
            </a:pPr>
            <a:r>
              <a:rPr lang="en-SG" dirty="0"/>
              <a:t>12 Digital Pins (2 – 13)</a:t>
            </a:r>
          </a:p>
          <a:p>
            <a:r>
              <a:rPr lang="en-SG" dirty="0"/>
              <a:t>0 or 1</a:t>
            </a:r>
          </a:p>
          <a:p>
            <a:r>
              <a:rPr lang="en-SG" dirty="0"/>
              <a:t>1 = High Voltage (3.3V - 5V)</a:t>
            </a:r>
          </a:p>
          <a:p>
            <a:r>
              <a:rPr lang="en-SG" dirty="0"/>
              <a:t>0 = Low Voltage (0V)</a:t>
            </a:r>
          </a:p>
          <a:p>
            <a:pPr marL="0" lvl="0" indent="0">
              <a:buNone/>
            </a:pPr>
            <a:endParaRPr lang="en-SG" dirty="0"/>
          </a:p>
          <a:p>
            <a:endParaRPr lang="en-SG" dirty="0"/>
          </a:p>
          <a:p>
            <a:pPr marL="342900" lvl="0" indent="-342900">
              <a:buAutoNum type="arabicPeriod"/>
            </a:pPr>
            <a:endParaRPr lang="en-SG" dirty="0"/>
          </a:p>
        </p:txBody>
      </p:sp>
    </p:spTree>
    <p:extLst>
      <p:ext uri="{BB962C8B-B14F-4D97-AF65-F5344CB8AC3E}">
        <p14:creationId xmlns:p14="http://schemas.microsoft.com/office/powerpoint/2010/main" val="203828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pinMode</a:t>
            </a:r>
            <a:r>
              <a:rPr lang="en-SG" dirty="0"/>
              <a:t>(</a:t>
            </a:r>
            <a:r>
              <a:rPr lang="en-SG" dirty="0" err="1"/>
              <a:t>pin,mode</a:t>
            </a:r>
            <a:r>
              <a:rPr lang="en-SG" dirty="0"/>
              <a:t>) </a:t>
            </a:r>
          </a:p>
          <a:p>
            <a:r>
              <a:rPr lang="en-SG" dirty="0"/>
              <a:t>Changes what the Pin does</a:t>
            </a:r>
          </a:p>
          <a:p>
            <a:r>
              <a:rPr lang="en-SG" dirty="0"/>
              <a:t>Included within void setup()</a:t>
            </a:r>
          </a:p>
          <a:p>
            <a:endParaRPr lang="en-SG" dirty="0"/>
          </a:p>
          <a:p>
            <a:pPr marL="69850" indent="0">
              <a:buNone/>
            </a:pPr>
            <a:endParaRPr lang="en-SG" dirty="0"/>
          </a:p>
          <a:p>
            <a:pPr marL="69850" indent="0">
              <a:buNone/>
            </a:pPr>
            <a:endParaRPr lang="en-SG" dirty="0"/>
          </a:p>
          <a:p>
            <a:pPr marL="69850" indent="0">
              <a:buNone/>
            </a:pPr>
            <a:r>
              <a:rPr lang="en-SG" dirty="0"/>
              <a:t>Different Modes:</a:t>
            </a:r>
          </a:p>
          <a:p>
            <a:r>
              <a:rPr lang="en-SG" dirty="0"/>
              <a:t>INPUT</a:t>
            </a:r>
          </a:p>
          <a:p>
            <a:r>
              <a:rPr lang="en-SG" dirty="0"/>
              <a:t>OUTPUT</a:t>
            </a:r>
          </a:p>
          <a:p>
            <a:r>
              <a:rPr lang="en-SG" dirty="0"/>
              <a:t>INPUT_PULLUP</a:t>
            </a:r>
          </a:p>
          <a:p>
            <a:endParaRPr lang="en-SG" dirty="0"/>
          </a:p>
          <a:p>
            <a:endParaRPr lang="en-SG" dirty="0"/>
          </a:p>
          <a:p>
            <a:pPr marL="139700" indent="0">
              <a:buNone/>
            </a:pPr>
            <a:endParaRPr lang="en-SG" dirty="0"/>
          </a:p>
          <a:p>
            <a:endParaRPr lang="en-SG" dirty="0"/>
          </a:p>
        </p:txBody>
      </p:sp>
      <p:sp>
        <p:nvSpPr>
          <p:cNvPr id="57" name="Google Shape;57;p12"/>
          <p:cNvSpPr txBox="1">
            <a:spLocks noGrp="1"/>
          </p:cNvSpPr>
          <p:nvPr>
            <p:ph type="body" idx="2"/>
          </p:nvPr>
        </p:nvSpPr>
        <p:spPr>
          <a:xfrm>
            <a:off x="4929044" y="1167526"/>
            <a:ext cx="3999900" cy="3416400"/>
          </a:xfrm>
          <a:prstGeom prst="rect">
            <a:avLst/>
          </a:prstGeom>
        </p:spPr>
        <p:txBody>
          <a:bodyPr spcFirstLastPara="1" wrap="square" lIns="91425" tIns="91425" rIns="91425" bIns="91425" anchor="t" anchorCtr="0">
            <a:noAutofit/>
          </a:bodyPr>
          <a:lstStyle/>
          <a:p>
            <a:pPr marL="69850" indent="0">
              <a:buNone/>
            </a:pPr>
            <a:r>
              <a:rPr lang="en-SG" dirty="0" err="1"/>
              <a:t>digitalWrite</a:t>
            </a:r>
            <a:r>
              <a:rPr lang="en-SG" dirty="0"/>
              <a:t>(</a:t>
            </a:r>
            <a:r>
              <a:rPr lang="en-SG" dirty="0" err="1"/>
              <a:t>pin,mode</a:t>
            </a:r>
            <a:r>
              <a:rPr lang="en-SG" dirty="0"/>
              <a:t>)</a:t>
            </a:r>
          </a:p>
          <a:p>
            <a:r>
              <a:rPr lang="en-SG" dirty="0"/>
              <a:t>Change the output of the digital pin</a:t>
            </a:r>
          </a:p>
          <a:p>
            <a:r>
              <a:rPr lang="en-SG" dirty="0"/>
              <a:t>Mode values: HIGH or LOW (5V or 0V)</a:t>
            </a:r>
          </a:p>
          <a:p>
            <a:endParaRPr lang="en-SG" dirty="0"/>
          </a:p>
          <a:p>
            <a:pPr marL="69850" indent="0">
              <a:buNone/>
            </a:pPr>
            <a:endParaRPr lang="en-SG" dirty="0"/>
          </a:p>
          <a:p>
            <a:pPr marL="69850" indent="0">
              <a:buNone/>
            </a:pPr>
            <a:endParaRPr lang="en-SG" dirty="0"/>
          </a:p>
          <a:p>
            <a:pPr marL="139700" indent="0">
              <a:buNone/>
            </a:pPr>
            <a:endParaRPr lang="en-SG" dirty="0"/>
          </a:p>
        </p:txBody>
      </p:sp>
    </p:spTree>
    <p:extLst>
      <p:ext uri="{BB962C8B-B14F-4D97-AF65-F5344CB8AC3E}">
        <p14:creationId xmlns:p14="http://schemas.microsoft.com/office/powerpoint/2010/main" val="304382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LED</a:t>
            </a:r>
            <a:endParaRPr dirty="0">
              <a:solidFill>
                <a:srgbClr val="DB504A"/>
              </a:solidFill>
            </a:endParaRPr>
          </a:p>
        </p:txBody>
      </p:sp>
      <p:sp>
        <p:nvSpPr>
          <p:cNvPr id="2" name="Text Placeholder 1"/>
          <p:cNvSpPr>
            <a:spLocks noGrp="1"/>
          </p:cNvSpPr>
          <p:nvPr>
            <p:ph type="body" idx="1"/>
          </p:nvPr>
        </p:nvSpPr>
        <p:spPr>
          <a:xfrm>
            <a:off x="311700" y="1152475"/>
            <a:ext cx="4324594" cy="3416400"/>
          </a:xfrm>
        </p:spPr>
        <p:txBody>
          <a:bodyPr/>
          <a:lstStyle/>
          <a:p>
            <a:pPr marL="139700" indent="0">
              <a:buNone/>
            </a:pPr>
            <a:r>
              <a:rPr lang="en-US" b="1" dirty="0"/>
              <a:t>Objective: </a:t>
            </a:r>
            <a:r>
              <a:rPr lang="en-US" dirty="0"/>
              <a:t>To turn on the LED using digital pin</a:t>
            </a:r>
          </a:p>
        </p:txBody>
      </p:sp>
      <p:pic>
        <p:nvPicPr>
          <p:cNvPr id="4" name="Picture 3">
            <a:extLst>
              <a:ext uri="{FF2B5EF4-FFF2-40B4-BE49-F238E27FC236}">
                <a16:creationId xmlns:a16="http://schemas.microsoft.com/office/drawing/2014/main" id="{8D97B07C-486A-4A71-9FDB-CFE63854F993}"/>
              </a:ext>
            </a:extLst>
          </p:cNvPr>
          <p:cNvPicPr>
            <a:picLocks noChangeAspect="1"/>
          </p:cNvPicPr>
          <p:nvPr/>
        </p:nvPicPr>
        <p:blipFill>
          <a:blip r:embed="rId3"/>
          <a:stretch>
            <a:fillRect/>
          </a:stretch>
        </p:blipFill>
        <p:spPr>
          <a:xfrm>
            <a:off x="545712" y="2106882"/>
            <a:ext cx="3351886" cy="1989331"/>
          </a:xfrm>
          <a:prstGeom prst="rect">
            <a:avLst/>
          </a:prstGeom>
        </p:spPr>
      </p:pic>
      <p:pic>
        <p:nvPicPr>
          <p:cNvPr id="5" name="Picture 4">
            <a:extLst>
              <a:ext uri="{FF2B5EF4-FFF2-40B4-BE49-F238E27FC236}">
                <a16:creationId xmlns:a16="http://schemas.microsoft.com/office/drawing/2014/main" id="{DDA41A66-8164-438C-92F7-918162D322E2}"/>
              </a:ext>
            </a:extLst>
          </p:cNvPr>
          <p:cNvPicPr>
            <a:picLocks noChangeAspect="1"/>
          </p:cNvPicPr>
          <p:nvPr/>
        </p:nvPicPr>
        <p:blipFill rotWithShape="1">
          <a:blip r:embed="rId4"/>
          <a:srcRect t="4587"/>
          <a:stretch/>
        </p:blipFill>
        <p:spPr>
          <a:xfrm>
            <a:off x="4151030" y="1531433"/>
            <a:ext cx="4681270" cy="3037441"/>
          </a:xfrm>
          <a:prstGeom prst="rect">
            <a:avLst/>
          </a:prstGeom>
        </p:spPr>
      </p:pic>
    </p:spTree>
    <p:extLst>
      <p:ext uri="{BB962C8B-B14F-4D97-AF65-F5344CB8AC3E}">
        <p14:creationId xmlns:p14="http://schemas.microsoft.com/office/powerpoint/2010/main" val="2340989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Arduino </a:t>
            </a:r>
            <a:r>
              <a:rPr lang="en" dirty="0">
                <a:solidFill>
                  <a:srgbClr val="DB504A"/>
                </a:solidFill>
              </a:rPr>
              <a:t>IDE</a:t>
            </a:r>
            <a:endParaRPr dirty="0">
              <a:solidFill>
                <a:srgbClr val="DB504A"/>
              </a:solidFill>
            </a:endParaRPr>
          </a:p>
        </p:txBody>
      </p:sp>
      <p:sp>
        <p:nvSpPr>
          <p:cNvPr id="56" name="Google Shape;56;p12"/>
          <p:cNvSpPr txBox="1">
            <a:spLocks noGrp="1"/>
          </p:cNvSpPr>
          <p:nvPr>
            <p:ph type="body" idx="1"/>
          </p:nvPr>
        </p:nvSpPr>
        <p:spPr>
          <a:xfrm>
            <a:off x="311700" y="1152475"/>
            <a:ext cx="2799037" cy="3416400"/>
          </a:xfrm>
          <a:prstGeom prst="rect">
            <a:avLst/>
          </a:prstGeom>
        </p:spPr>
        <p:txBody>
          <a:bodyPr spcFirstLastPara="1" wrap="square" lIns="91425" tIns="91425" rIns="91425" bIns="91425" anchor="t" anchorCtr="0">
            <a:noAutofit/>
          </a:bodyPr>
          <a:lstStyle/>
          <a:p>
            <a:pPr marL="228533" lvl="0" indent="0">
              <a:lnSpc>
                <a:spcPct val="120000"/>
              </a:lnSpc>
              <a:buClr>
                <a:srgbClr val="255172"/>
              </a:buClr>
              <a:buSzPts val="2250"/>
              <a:buNone/>
            </a:pPr>
            <a:r>
              <a:rPr lang="en-US" b="1" dirty="0">
                <a:solidFill>
                  <a:srgbClr val="FF0000"/>
                </a:solidFill>
                <a:latin typeface="Open Sans" panose="020B0606030504020204" charset="0"/>
                <a:ea typeface="Open Sans" panose="020B0606030504020204" charset="0"/>
                <a:cs typeface="Open Sans" panose="020B0606030504020204" charset="0"/>
                <a:sym typeface="Helvetica Neue"/>
              </a:rPr>
              <a:t>Verify</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solidFill>
                  <a:srgbClr val="255172"/>
                </a:solidFill>
                <a:latin typeface="Open Sans" panose="020B0606030504020204" charset="0"/>
                <a:ea typeface="Open Sans" panose="020B0606030504020204" charset="0"/>
                <a:cs typeface="Open Sans" panose="020B0606030504020204" charset="0"/>
                <a:sym typeface="Helvetica Neue"/>
              </a:rPr>
              <a:t> Compile and check for errors</a:t>
            </a:r>
          </a:p>
          <a:p>
            <a:pPr marL="228533" lvl="0" indent="0">
              <a:lnSpc>
                <a:spcPct val="120000"/>
              </a:lnSpc>
              <a:spcBef>
                <a:spcPts val="1000"/>
              </a:spcBef>
              <a:buClr>
                <a:srgbClr val="255172"/>
              </a:buClr>
              <a:buSzPts val="2250"/>
              <a:buNone/>
            </a:pPr>
            <a:endParaRPr lang="en-US" dirty="0">
              <a:latin typeface="Open Sans" panose="020B0606030504020204" charset="0"/>
              <a:ea typeface="Open Sans" panose="020B0606030504020204" charset="0"/>
              <a:cs typeface="Open Sans" panose="020B0606030504020204" charset="0"/>
            </a:endParaRPr>
          </a:p>
        </p:txBody>
      </p:sp>
      <p:sp>
        <p:nvSpPr>
          <p:cNvPr id="57" name="Google Shape;57;p12"/>
          <p:cNvSpPr txBox="1">
            <a:spLocks noGrp="1"/>
          </p:cNvSpPr>
          <p:nvPr>
            <p:ph type="body" idx="2"/>
          </p:nvPr>
        </p:nvSpPr>
        <p:spPr>
          <a:xfrm>
            <a:off x="6117324" y="1152475"/>
            <a:ext cx="2714975" cy="3416400"/>
          </a:xfrm>
          <a:prstGeom prst="rect">
            <a:avLst/>
          </a:prstGeom>
        </p:spPr>
        <p:txBody>
          <a:bodyPr spcFirstLastPara="1" wrap="square" lIns="91425" tIns="91425" rIns="91425" bIns="91425" anchor="t" anchorCtr="0">
            <a:noAutofit/>
          </a:bodyPr>
          <a:lstStyle/>
          <a:p>
            <a:pPr marL="228533" lvl="0" indent="0">
              <a:lnSpc>
                <a:spcPct val="120000"/>
              </a:lnSpc>
              <a:buClr>
                <a:srgbClr val="255172"/>
              </a:buClr>
              <a:buSzPts val="2250"/>
              <a:buNone/>
            </a:pPr>
            <a:r>
              <a:rPr lang="en-US" b="1" dirty="0">
                <a:solidFill>
                  <a:srgbClr val="E18405"/>
                </a:solidFill>
                <a:latin typeface="Open Sans" panose="020B0606030504020204" charset="0"/>
                <a:ea typeface="Open Sans" panose="020B0606030504020204" charset="0"/>
                <a:cs typeface="Open Sans" panose="020B0606030504020204" charset="0"/>
                <a:sym typeface="Helvetica Neue"/>
              </a:rPr>
              <a:t>Upload</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solidFill>
                  <a:srgbClr val="255172"/>
                </a:solidFill>
                <a:latin typeface="Open Sans" panose="020B0606030504020204" charset="0"/>
                <a:ea typeface="Open Sans" panose="020B0606030504020204" charset="0"/>
                <a:cs typeface="Open Sans" panose="020B0606030504020204" charset="0"/>
                <a:sym typeface="Helvetica Neue"/>
              </a:rPr>
              <a:t> Upload program</a:t>
            </a:r>
          </a:p>
          <a:p>
            <a:pPr marL="228533" lvl="0" indent="0">
              <a:lnSpc>
                <a:spcPct val="120000"/>
              </a:lnSpc>
              <a:spcBef>
                <a:spcPts val="1000"/>
              </a:spcBef>
              <a:buClr>
                <a:srgbClr val="255172"/>
              </a:buClr>
              <a:buSzPts val="2250"/>
              <a:buNone/>
            </a:pPr>
            <a:endParaRPr lang="en-US" dirty="0">
              <a:solidFill>
                <a:srgbClr val="255172"/>
              </a:solidFill>
              <a:latin typeface="Open Sans" panose="020B0606030504020204" charset="0"/>
              <a:ea typeface="Open Sans" panose="020B0606030504020204" charset="0"/>
              <a:cs typeface="Open Sans" panose="020B0606030504020204" charset="0"/>
              <a:sym typeface="Helvetica Neue"/>
            </a:endParaRPr>
          </a:p>
          <a:p>
            <a:pPr marL="228533" lvl="0" indent="0">
              <a:lnSpc>
                <a:spcPct val="120000"/>
              </a:lnSpc>
              <a:buClr>
                <a:srgbClr val="255172"/>
              </a:buClr>
              <a:buSzPts val="2250"/>
              <a:buNone/>
            </a:pPr>
            <a:r>
              <a:rPr lang="en-US" b="1" dirty="0">
                <a:solidFill>
                  <a:srgbClr val="0070C0"/>
                </a:solidFill>
                <a:latin typeface="Open Sans" panose="020B0606030504020204" charset="0"/>
                <a:ea typeface="Open Sans" panose="020B0606030504020204" charset="0"/>
                <a:cs typeface="Open Sans" panose="020B0606030504020204" charset="0"/>
                <a:sym typeface="Helvetica Neue"/>
              </a:rPr>
              <a:t>Serial Monitor</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solidFill>
                  <a:srgbClr val="255172"/>
                </a:solidFill>
                <a:latin typeface="Open Sans" panose="020B0606030504020204" charset="0"/>
                <a:ea typeface="Open Sans" panose="020B0606030504020204" charset="0"/>
                <a:cs typeface="Open Sans" panose="020B0606030504020204" charset="0"/>
                <a:sym typeface="Helvetica Neue"/>
              </a:rPr>
              <a:t> Arduino can communicate with the computer</a:t>
            </a:r>
          </a:p>
          <a:p>
            <a:pPr marL="228533" indent="0">
              <a:lnSpc>
                <a:spcPct val="120000"/>
              </a:lnSpc>
              <a:spcBef>
                <a:spcPts val="1000"/>
              </a:spcBef>
              <a:buClr>
                <a:srgbClr val="255172"/>
              </a:buClr>
              <a:buSzPts val="2250"/>
              <a:buNone/>
            </a:pPr>
            <a:endParaRPr lang="en-SG" b="1" dirty="0">
              <a:solidFill>
                <a:schemeClr val="dk1"/>
              </a:solidFill>
              <a:latin typeface="Helvetica Neue"/>
              <a:ea typeface="Helvetica Neue"/>
              <a:cs typeface="Helvetica Neue"/>
              <a:sym typeface="Helvetica Neue"/>
            </a:endParaRPr>
          </a:p>
          <a:p>
            <a:pPr marL="228533" indent="0">
              <a:lnSpc>
                <a:spcPct val="120000"/>
              </a:lnSpc>
              <a:spcBef>
                <a:spcPts val="1000"/>
              </a:spcBef>
              <a:buClr>
                <a:srgbClr val="255172"/>
              </a:buClr>
              <a:buSzPts val="2250"/>
              <a:buNone/>
            </a:pPr>
            <a:endParaRPr lang="en-SG" b="1" dirty="0">
              <a:solidFill>
                <a:schemeClr val="dk1"/>
              </a:solidFill>
              <a:latin typeface="Helvetica Neue"/>
              <a:ea typeface="Helvetica Neue"/>
              <a:cs typeface="Helvetica Neue"/>
              <a:sym typeface="Helvetica Neue"/>
            </a:endParaRPr>
          </a:p>
          <a:p>
            <a:pPr marL="228533" indent="0">
              <a:lnSpc>
                <a:spcPct val="120000"/>
              </a:lnSpc>
              <a:spcBef>
                <a:spcPts val="1000"/>
              </a:spcBef>
              <a:buClr>
                <a:srgbClr val="255172"/>
              </a:buClr>
              <a:buSzPts val="2250"/>
              <a:buNone/>
            </a:pPr>
            <a:r>
              <a:rPr lang="en-SG" b="1" dirty="0">
                <a:solidFill>
                  <a:schemeClr val="dk1"/>
                </a:solidFill>
                <a:latin typeface="Helvetica Neue"/>
                <a:ea typeface="Helvetica Neue"/>
                <a:cs typeface="Helvetica Neue"/>
                <a:sym typeface="Helvetica Neue"/>
              </a:rPr>
              <a:t>Board Information</a:t>
            </a:r>
            <a:endParaRPr lang="en-SG" dirty="0">
              <a:solidFill>
                <a:schemeClr val="dk1"/>
              </a:solidFill>
              <a:latin typeface="Helvetica Neue"/>
              <a:ea typeface="Helvetica Neue"/>
              <a:cs typeface="Helvetica Neue"/>
              <a:sym typeface="Helvetica Neue"/>
            </a:endParaRPr>
          </a:p>
          <a:p>
            <a:pPr marL="228533" lvl="0" indent="0">
              <a:lnSpc>
                <a:spcPct val="120000"/>
              </a:lnSpc>
              <a:spcBef>
                <a:spcPts val="1000"/>
              </a:spcBef>
              <a:buClr>
                <a:srgbClr val="255172"/>
              </a:buClr>
              <a:buSzPts val="2250"/>
              <a:buNone/>
            </a:pP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endParaRPr lang="en-US" dirty="0">
              <a:latin typeface="Open Sans" panose="020B0606030504020204" charset="0"/>
              <a:ea typeface="Open Sans" panose="020B0606030504020204" charset="0"/>
              <a:cs typeface="Open Sans" panose="020B0606030504020204" charset="0"/>
            </a:endParaRPr>
          </a:p>
        </p:txBody>
      </p:sp>
      <p:grpSp>
        <p:nvGrpSpPr>
          <p:cNvPr id="3" name="Group 2">
            <a:extLst>
              <a:ext uri="{FF2B5EF4-FFF2-40B4-BE49-F238E27FC236}">
                <a16:creationId xmlns:a16="http://schemas.microsoft.com/office/drawing/2014/main" id="{346AFA11-20D2-4D31-A620-6B64345DC2A1}"/>
              </a:ext>
            </a:extLst>
          </p:cNvPr>
          <p:cNvGrpSpPr/>
          <p:nvPr/>
        </p:nvGrpSpPr>
        <p:grpSpPr>
          <a:xfrm>
            <a:off x="3107488" y="1152475"/>
            <a:ext cx="3269617" cy="3674320"/>
            <a:chOff x="3107488" y="1152475"/>
            <a:chExt cx="3269617" cy="3674320"/>
          </a:xfrm>
        </p:grpSpPr>
        <p:pic>
          <p:nvPicPr>
            <p:cNvPr id="10" name="Google Shape;328;p27"/>
            <p:cNvPicPr preferRelativeResize="0"/>
            <p:nvPr/>
          </p:nvPicPr>
          <p:blipFill rotWithShape="1">
            <a:blip r:embed="rId3">
              <a:alphaModFix/>
            </a:blip>
            <a:srcRect l="31926" t="29834" r="38043" b="15941"/>
            <a:stretch/>
          </p:blipFill>
          <p:spPr>
            <a:xfrm>
              <a:off x="3110737" y="1152475"/>
              <a:ext cx="3190255" cy="3566747"/>
            </a:xfrm>
            <a:prstGeom prst="rect">
              <a:avLst/>
            </a:prstGeom>
            <a:noFill/>
            <a:ln>
              <a:noFill/>
            </a:ln>
          </p:spPr>
        </p:pic>
        <p:grpSp>
          <p:nvGrpSpPr>
            <p:cNvPr id="2" name="Group 1">
              <a:extLst>
                <a:ext uri="{FF2B5EF4-FFF2-40B4-BE49-F238E27FC236}">
                  <a16:creationId xmlns:a16="http://schemas.microsoft.com/office/drawing/2014/main" id="{78E5D65B-1A49-4BB0-BF9C-0FADC5A08978}"/>
                </a:ext>
              </a:extLst>
            </p:cNvPr>
            <p:cNvGrpSpPr/>
            <p:nvPr/>
          </p:nvGrpSpPr>
          <p:grpSpPr>
            <a:xfrm>
              <a:off x="3107488" y="1604114"/>
              <a:ext cx="3269617" cy="3222681"/>
              <a:chOff x="3107488" y="1604114"/>
              <a:chExt cx="3269617" cy="3222681"/>
            </a:xfrm>
          </p:grpSpPr>
          <p:sp>
            <p:nvSpPr>
              <p:cNvPr id="11" name="Google Shape;334;p27"/>
              <p:cNvSpPr/>
              <p:nvPr/>
            </p:nvSpPr>
            <p:spPr>
              <a:xfrm>
                <a:off x="4974558" y="4470434"/>
                <a:ext cx="1371069" cy="356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2" name="Google Shape;339;p27"/>
              <p:cNvSpPr/>
              <p:nvPr/>
            </p:nvSpPr>
            <p:spPr>
              <a:xfrm>
                <a:off x="3107488" y="1604114"/>
                <a:ext cx="276324" cy="28864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4" name="Google Shape;341;p27"/>
              <p:cNvSpPr/>
              <p:nvPr/>
            </p:nvSpPr>
            <p:spPr>
              <a:xfrm>
                <a:off x="3388579" y="1604114"/>
                <a:ext cx="276324" cy="288648"/>
              </a:xfrm>
              <a:prstGeom prst="ellipse">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5" name="Google Shape;342;p27"/>
              <p:cNvSpPr/>
              <p:nvPr/>
            </p:nvSpPr>
            <p:spPr>
              <a:xfrm>
                <a:off x="6038608" y="1604114"/>
                <a:ext cx="338497" cy="324466"/>
              </a:xfrm>
              <a:prstGeom prst="ellipse">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6" name="Google Shape;343;p27"/>
              <p:cNvSpPr/>
              <p:nvPr/>
            </p:nvSpPr>
            <p:spPr>
              <a:xfrm>
                <a:off x="3679378" y="2148704"/>
                <a:ext cx="356173" cy="326272"/>
              </a:xfrm>
              <a:prstGeom prst="ellipse">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7" name="Google Shape;344;p27"/>
              <p:cNvSpPr/>
              <p:nvPr/>
            </p:nvSpPr>
            <p:spPr>
              <a:xfrm>
                <a:off x="3670079" y="2911648"/>
                <a:ext cx="341164" cy="288648"/>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234786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Arduino </a:t>
            </a:r>
            <a:r>
              <a:rPr lang="en" dirty="0">
                <a:solidFill>
                  <a:srgbClr val="DB504A"/>
                </a:solidFill>
              </a:rPr>
              <a:t>IDE</a:t>
            </a:r>
            <a:endParaRPr dirty="0">
              <a:solidFill>
                <a:srgbClr val="DB504A"/>
              </a:solidFill>
            </a:endParaRPr>
          </a:p>
        </p:txBody>
      </p:sp>
      <p:sp>
        <p:nvSpPr>
          <p:cNvPr id="56" name="Google Shape;56;p12"/>
          <p:cNvSpPr txBox="1">
            <a:spLocks noGrp="1"/>
          </p:cNvSpPr>
          <p:nvPr>
            <p:ph type="body" idx="1"/>
          </p:nvPr>
        </p:nvSpPr>
        <p:spPr>
          <a:xfrm>
            <a:off x="311700" y="1066585"/>
            <a:ext cx="3909868" cy="3416400"/>
          </a:xfrm>
          <a:prstGeom prst="rect">
            <a:avLst/>
          </a:prstGeom>
        </p:spPr>
        <p:txBody>
          <a:bodyPr spcFirstLastPara="1" wrap="square" lIns="91425" tIns="91425" rIns="91425" bIns="91425" anchor="t" anchorCtr="0">
            <a:noAutofit/>
          </a:bodyPr>
          <a:lstStyle/>
          <a:p>
            <a:pPr marL="228533" lvl="0" indent="0">
              <a:lnSpc>
                <a:spcPct val="120000"/>
              </a:lnSpc>
              <a:buSzPts val="2250"/>
              <a:buNone/>
            </a:pPr>
            <a:r>
              <a:rPr lang="en-US" b="1" dirty="0">
                <a:solidFill>
                  <a:srgbClr val="7030A0"/>
                </a:solidFill>
                <a:latin typeface="Open Sans" panose="020B0606030504020204" charset="0"/>
                <a:ea typeface="Open Sans" panose="020B0606030504020204" charset="0"/>
                <a:cs typeface="Open Sans" panose="020B0606030504020204" charset="0"/>
              </a:rPr>
              <a:t>setup()</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latin typeface="Open Sans" panose="020B0606030504020204" charset="0"/>
                <a:ea typeface="Open Sans" panose="020B0606030504020204" charset="0"/>
                <a:cs typeface="Open Sans" panose="020B0606030504020204" charset="0"/>
              </a:rPr>
              <a:t> Segment where variables are declared and </a:t>
            </a:r>
            <a:r>
              <a:rPr lang="en-US" dirty="0" err="1">
                <a:latin typeface="Open Sans" panose="020B0606030504020204" charset="0"/>
                <a:ea typeface="Open Sans" panose="020B0606030504020204" charset="0"/>
                <a:cs typeface="Open Sans" panose="020B0606030504020204" charset="0"/>
              </a:rPr>
              <a:t>initialised</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latin typeface="Open Sans" panose="020B0606030504020204" charset="0"/>
                <a:ea typeface="Open Sans" panose="020B0606030504020204" charset="0"/>
                <a:cs typeface="Open Sans" panose="020B0606030504020204" charset="0"/>
              </a:rPr>
              <a:t> Only run once each time</a:t>
            </a:r>
          </a:p>
          <a:p>
            <a:pPr marL="311060" lvl="0" indent="-82527">
              <a:lnSpc>
                <a:spcPct val="120000"/>
              </a:lnSpc>
              <a:spcBef>
                <a:spcPts val="1000"/>
              </a:spcBef>
              <a:buClr>
                <a:srgbClr val="255172"/>
              </a:buClr>
              <a:buSzPts val="2250"/>
              <a:buFont typeface="Arial"/>
              <a:buChar char="•"/>
            </a:pPr>
            <a:endParaRPr lang="en-US" dirty="0">
              <a:latin typeface="Open Sans" panose="020B0606030504020204" charset="0"/>
              <a:ea typeface="Open Sans" panose="020B0606030504020204" charset="0"/>
              <a:cs typeface="Open Sans" panose="020B0606030504020204" charset="0"/>
            </a:endParaRPr>
          </a:p>
          <a:p>
            <a:pPr marL="228533" lvl="0" indent="0">
              <a:lnSpc>
                <a:spcPct val="120000"/>
              </a:lnSpc>
              <a:buClr>
                <a:srgbClr val="255172"/>
              </a:buClr>
              <a:buSzPts val="2250"/>
              <a:buNone/>
            </a:pPr>
            <a:r>
              <a:rPr lang="en-US" b="1" dirty="0">
                <a:solidFill>
                  <a:srgbClr val="A73C26"/>
                </a:solidFill>
                <a:latin typeface="Open Sans" panose="020B0606030504020204" charset="0"/>
                <a:ea typeface="Open Sans" panose="020B0606030504020204" charset="0"/>
                <a:cs typeface="Open Sans" panose="020B0606030504020204" charset="0"/>
                <a:sym typeface="Helvetica Neue"/>
              </a:rPr>
              <a:t>loop()</a:t>
            </a:r>
            <a:endParaRPr lang="en-US" dirty="0">
              <a:latin typeface="Open Sans" panose="020B0606030504020204" charset="0"/>
              <a:ea typeface="Open Sans" panose="020B0606030504020204" charset="0"/>
              <a:cs typeface="Open Sans" panose="020B0606030504020204" charset="0"/>
            </a:endParaRPr>
          </a:p>
          <a:p>
            <a:pPr marL="311060" lvl="0" indent="-82527">
              <a:lnSpc>
                <a:spcPct val="120000"/>
              </a:lnSpc>
              <a:spcBef>
                <a:spcPts val="1000"/>
              </a:spcBef>
              <a:buClr>
                <a:srgbClr val="255172"/>
              </a:buClr>
              <a:buSzPts val="2250"/>
              <a:buFont typeface="Arial"/>
              <a:buChar char="•"/>
            </a:pPr>
            <a:r>
              <a:rPr lang="en-US" dirty="0">
                <a:solidFill>
                  <a:srgbClr val="255172"/>
                </a:solidFill>
                <a:latin typeface="Open Sans" panose="020B0606030504020204" charset="0"/>
                <a:ea typeface="Open Sans" panose="020B0606030504020204" charset="0"/>
                <a:cs typeface="Open Sans" panose="020B0606030504020204" charset="0"/>
                <a:sym typeface="Helvetica Neue"/>
              </a:rPr>
              <a:t> Segment where the actual program is used to control the Arduino Board</a:t>
            </a:r>
          </a:p>
          <a:p>
            <a:pPr marL="311060" lvl="0" indent="-82527">
              <a:lnSpc>
                <a:spcPct val="120000"/>
              </a:lnSpc>
              <a:spcBef>
                <a:spcPts val="1000"/>
              </a:spcBef>
              <a:buClr>
                <a:srgbClr val="255172"/>
              </a:buClr>
              <a:buSzPts val="2250"/>
              <a:buFont typeface="Arial"/>
              <a:buChar char="•"/>
            </a:pPr>
            <a:r>
              <a:rPr lang="en-US" dirty="0">
                <a:solidFill>
                  <a:srgbClr val="255172"/>
                </a:solidFill>
                <a:latin typeface="Open Sans" panose="020B0606030504020204" charset="0"/>
                <a:ea typeface="Open Sans" panose="020B0606030504020204" charset="0"/>
                <a:cs typeface="Open Sans" panose="020B0606030504020204" charset="0"/>
                <a:sym typeface="Helvetica Neue"/>
              </a:rPr>
              <a:t> Code in this segment will run continuously</a:t>
            </a:r>
            <a:endParaRPr lang="en-US" dirty="0">
              <a:latin typeface="Open Sans" panose="020B0606030504020204" charset="0"/>
              <a:ea typeface="Open Sans" panose="020B0606030504020204" charset="0"/>
              <a:cs typeface="Open Sans" panose="020B0606030504020204" charset="0"/>
            </a:endParaRPr>
          </a:p>
        </p:txBody>
      </p:sp>
      <p:pic>
        <p:nvPicPr>
          <p:cNvPr id="18" name="Google Shape;328;p27"/>
          <p:cNvPicPr preferRelativeResize="0"/>
          <p:nvPr/>
        </p:nvPicPr>
        <p:blipFill rotWithShape="1">
          <a:blip r:embed="rId3">
            <a:alphaModFix/>
          </a:blip>
          <a:srcRect l="31926" t="29834" r="38043" b="15941"/>
          <a:stretch/>
        </p:blipFill>
        <p:spPr>
          <a:xfrm>
            <a:off x="4922434" y="1017725"/>
            <a:ext cx="3275884" cy="3450317"/>
          </a:xfrm>
          <a:prstGeom prst="rect">
            <a:avLst/>
          </a:prstGeom>
          <a:noFill/>
          <a:ln>
            <a:noFill/>
          </a:ln>
        </p:spPr>
      </p:pic>
      <p:sp>
        <p:nvSpPr>
          <p:cNvPr id="19" name="Google Shape;334;p27"/>
          <p:cNvSpPr/>
          <p:nvPr/>
        </p:nvSpPr>
        <p:spPr>
          <a:xfrm>
            <a:off x="6775980" y="4256640"/>
            <a:ext cx="1341651" cy="34799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 name="Google Shape;335;p27"/>
          <p:cNvSpPr txBox="1"/>
          <p:nvPr/>
        </p:nvSpPr>
        <p:spPr>
          <a:xfrm>
            <a:off x="6676431" y="4292765"/>
            <a:ext cx="1395914" cy="380440"/>
          </a:xfrm>
          <a:prstGeom prst="rect">
            <a:avLst/>
          </a:prstGeom>
          <a:noFill/>
          <a:ln>
            <a:noFill/>
          </a:ln>
        </p:spPr>
        <p:txBody>
          <a:bodyPr spcFirstLastPara="1" wrap="square" lIns="91375" tIns="91375" rIns="91375" bIns="91375" anchor="t" anchorCtr="0">
            <a:noAutofit/>
          </a:bodyPr>
          <a:lstStyle/>
          <a:p>
            <a:pPr marL="228533" marR="0" lvl="0" indent="0" algn="ctr" rtl="0">
              <a:lnSpc>
                <a:spcPct val="120000"/>
              </a:lnSpc>
              <a:spcBef>
                <a:spcPts val="0"/>
              </a:spcBef>
              <a:spcAft>
                <a:spcPts val="0"/>
              </a:spcAft>
              <a:buClr>
                <a:srgbClr val="255172"/>
              </a:buClr>
              <a:buSzPts val="2250"/>
              <a:buFont typeface="Arial"/>
              <a:buNone/>
            </a:pPr>
            <a:endParaRPr sz="1800" b="0" i="0" u="none" strike="noStrike" cap="none" dirty="0">
              <a:solidFill>
                <a:schemeClr val="dk1"/>
              </a:solidFill>
              <a:latin typeface="Helvetica Neue"/>
              <a:ea typeface="Helvetica Neue"/>
              <a:cs typeface="Helvetica Neue"/>
              <a:sym typeface="Helvetica Neue"/>
            </a:endParaRPr>
          </a:p>
        </p:txBody>
      </p:sp>
      <p:sp>
        <p:nvSpPr>
          <p:cNvPr id="21" name="Google Shape;339;p27"/>
          <p:cNvSpPr/>
          <p:nvPr/>
        </p:nvSpPr>
        <p:spPr>
          <a:xfrm>
            <a:off x="4888992" y="1448480"/>
            <a:ext cx="270396" cy="28186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dirty="0">
              <a:solidFill>
                <a:schemeClr val="lt1"/>
              </a:solidFill>
              <a:latin typeface="Arial"/>
              <a:ea typeface="Arial"/>
              <a:cs typeface="Arial"/>
              <a:sym typeface="Arial"/>
            </a:endParaRPr>
          </a:p>
        </p:txBody>
      </p:sp>
      <p:sp>
        <p:nvSpPr>
          <p:cNvPr id="23" name="Google Shape;341;p27"/>
          <p:cNvSpPr/>
          <p:nvPr/>
        </p:nvSpPr>
        <p:spPr>
          <a:xfrm>
            <a:off x="5144067" y="1448480"/>
            <a:ext cx="270396" cy="281868"/>
          </a:xfrm>
          <a:prstGeom prst="ellipse">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4" name="Google Shape;342;p27"/>
          <p:cNvSpPr/>
          <p:nvPr/>
        </p:nvSpPr>
        <p:spPr>
          <a:xfrm>
            <a:off x="7805019" y="1343669"/>
            <a:ext cx="431794" cy="421777"/>
          </a:xfrm>
          <a:prstGeom prst="ellipse">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5" name="Google Shape;343;p27"/>
          <p:cNvSpPr/>
          <p:nvPr/>
        </p:nvSpPr>
        <p:spPr>
          <a:xfrm>
            <a:off x="5414463" y="1965956"/>
            <a:ext cx="333843" cy="281868"/>
          </a:xfrm>
          <a:prstGeom prst="ellipse">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6" name="Google Shape;344;p27"/>
          <p:cNvSpPr/>
          <p:nvPr/>
        </p:nvSpPr>
        <p:spPr>
          <a:xfrm>
            <a:off x="5414463" y="2719741"/>
            <a:ext cx="333843" cy="281868"/>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57228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Get </a:t>
            </a:r>
            <a:r>
              <a:rPr lang="en" dirty="0">
                <a:solidFill>
                  <a:srgbClr val="DB504A"/>
                </a:solidFill>
              </a:rPr>
              <a:t>Started!</a:t>
            </a:r>
            <a:endParaRPr dirty="0">
              <a:solidFill>
                <a:srgbClr val="DB504A"/>
              </a:solidFill>
            </a:endParaRPr>
          </a:p>
        </p:txBody>
      </p:sp>
      <p:sp>
        <p:nvSpPr>
          <p:cNvPr id="3" name="Text Placeholder 2"/>
          <p:cNvSpPr>
            <a:spLocks noGrp="1"/>
          </p:cNvSpPr>
          <p:nvPr>
            <p:ph type="body" idx="1"/>
          </p:nvPr>
        </p:nvSpPr>
        <p:spPr>
          <a:xfrm>
            <a:off x="5506000" y="2082799"/>
            <a:ext cx="3326300" cy="1206501"/>
          </a:xfrm>
        </p:spPr>
        <p:txBody>
          <a:bodyPr/>
          <a:lstStyle/>
          <a:p>
            <a:pPr marL="139700" indent="0">
              <a:buNone/>
            </a:pPr>
            <a:r>
              <a:rPr lang="en-US" sz="1800" dirty="0"/>
              <a:t>Connect </a:t>
            </a:r>
            <a:r>
              <a:rPr lang="en-US" sz="1800" dirty="0">
                <a:solidFill>
                  <a:srgbClr val="DB504A"/>
                </a:solidFill>
              </a:rPr>
              <a:t>USB to the Notebook </a:t>
            </a:r>
            <a:r>
              <a:rPr lang="en-US" sz="1800" dirty="0"/>
              <a:t>and </a:t>
            </a:r>
            <a:r>
              <a:rPr lang="en-US" sz="1800" dirty="0">
                <a:solidFill>
                  <a:srgbClr val="E3B505"/>
                </a:solidFill>
              </a:rPr>
              <a:t>USB-B to the Arduino UNO</a:t>
            </a:r>
          </a:p>
          <a:p>
            <a:endParaRPr lang="en-SG" dirty="0"/>
          </a:p>
        </p:txBody>
      </p:sp>
      <p:pic>
        <p:nvPicPr>
          <p:cNvPr id="7" name="Google Shape;307;p25"/>
          <p:cNvPicPr preferRelativeResize="0"/>
          <p:nvPr/>
        </p:nvPicPr>
        <p:blipFill rotWithShape="1">
          <a:blip r:embed="rId3">
            <a:alphaModFix/>
          </a:blip>
          <a:srcRect/>
          <a:stretch/>
        </p:blipFill>
        <p:spPr>
          <a:xfrm>
            <a:off x="475426" y="1136178"/>
            <a:ext cx="4461674" cy="3525194"/>
          </a:xfrm>
          <a:prstGeom prst="rect">
            <a:avLst/>
          </a:prstGeom>
          <a:noFill/>
          <a:ln>
            <a:noFill/>
          </a:ln>
        </p:spPr>
      </p:pic>
    </p:spTree>
    <p:extLst>
      <p:ext uri="{BB962C8B-B14F-4D97-AF65-F5344CB8AC3E}">
        <p14:creationId xmlns:p14="http://schemas.microsoft.com/office/powerpoint/2010/main" val="216329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Get </a:t>
            </a:r>
            <a:r>
              <a:rPr lang="en" dirty="0">
                <a:solidFill>
                  <a:srgbClr val="DB504A"/>
                </a:solidFill>
              </a:rPr>
              <a:t>Started!</a:t>
            </a:r>
            <a:endParaRPr dirty="0">
              <a:solidFill>
                <a:srgbClr val="DB504A"/>
              </a:solidFill>
            </a:endParaRPr>
          </a:p>
        </p:txBody>
      </p:sp>
      <p:sp>
        <p:nvSpPr>
          <p:cNvPr id="3" name="Text Placeholder 2"/>
          <p:cNvSpPr>
            <a:spLocks noGrp="1"/>
          </p:cNvSpPr>
          <p:nvPr>
            <p:ph type="body" idx="1"/>
          </p:nvPr>
        </p:nvSpPr>
        <p:spPr>
          <a:xfrm>
            <a:off x="5817700" y="1372060"/>
            <a:ext cx="3326300" cy="1206501"/>
          </a:xfrm>
        </p:spPr>
        <p:txBody>
          <a:bodyPr/>
          <a:lstStyle/>
          <a:p>
            <a:pPr marL="228533" lvl="0" indent="0">
              <a:lnSpc>
                <a:spcPct val="120000"/>
              </a:lnSpc>
              <a:buSzPts val="2750"/>
              <a:buNone/>
            </a:pPr>
            <a:r>
              <a:rPr lang="en-US" sz="1800" b="1" dirty="0"/>
              <a:t>Ensure that “Arduino/</a:t>
            </a:r>
            <a:r>
              <a:rPr lang="en-US" sz="1800" b="1" dirty="0" err="1"/>
              <a:t>Genuino</a:t>
            </a:r>
            <a:r>
              <a:rPr lang="en-US" sz="1800" b="1" dirty="0"/>
              <a:t> Uno” is selected as the board: </a:t>
            </a:r>
            <a:br>
              <a:rPr lang="en-US" sz="1800" dirty="0"/>
            </a:br>
            <a:r>
              <a:rPr lang="en-US" sz="1800" dirty="0"/>
              <a:t>Tools &gt; Board &gt; Arduino/</a:t>
            </a:r>
            <a:r>
              <a:rPr lang="en-US" sz="1800" dirty="0" err="1"/>
              <a:t>Genuino</a:t>
            </a:r>
            <a:r>
              <a:rPr lang="en-US" sz="1800" dirty="0"/>
              <a:t> Uno </a:t>
            </a:r>
          </a:p>
          <a:p>
            <a:endParaRPr lang="en-SG" dirty="0"/>
          </a:p>
        </p:txBody>
      </p:sp>
      <p:grpSp>
        <p:nvGrpSpPr>
          <p:cNvPr id="5" name="Google Shape;321;p26"/>
          <p:cNvGrpSpPr/>
          <p:nvPr/>
        </p:nvGrpSpPr>
        <p:grpSpPr>
          <a:xfrm>
            <a:off x="311700" y="1183273"/>
            <a:ext cx="5568846" cy="3337927"/>
            <a:chOff x="844654" y="1576973"/>
            <a:chExt cx="9399422" cy="5281027"/>
          </a:xfrm>
        </p:grpSpPr>
        <p:sp>
          <p:nvSpPr>
            <p:cNvPr id="6" name="Google Shape;322;p26"/>
            <p:cNvSpPr txBox="1"/>
            <p:nvPr/>
          </p:nvSpPr>
          <p:spPr>
            <a:xfrm>
              <a:off x="1544529" y="5828354"/>
              <a:ext cx="8699547" cy="1029646"/>
            </a:xfrm>
            <a:prstGeom prst="rect">
              <a:avLst/>
            </a:prstGeom>
            <a:noFill/>
            <a:ln>
              <a:noFill/>
            </a:ln>
          </p:spPr>
          <p:txBody>
            <a:bodyPr spcFirstLastPara="1" wrap="square" lIns="91375" tIns="91375" rIns="91375" bIns="91375" anchor="t" anchorCtr="0">
              <a:noAutofit/>
            </a:bodyPr>
            <a:lstStyle/>
            <a:p>
              <a:pPr marL="228533" marR="0" lvl="0" indent="0" algn="ctr" rtl="0">
                <a:lnSpc>
                  <a:spcPct val="120000"/>
                </a:lnSpc>
                <a:spcBef>
                  <a:spcPts val="0"/>
                </a:spcBef>
                <a:spcAft>
                  <a:spcPts val="0"/>
                </a:spcAft>
                <a:buClr>
                  <a:srgbClr val="255172"/>
                </a:buClr>
                <a:buSzPts val="2750"/>
                <a:buFont typeface="Arial"/>
                <a:buNone/>
              </a:pPr>
              <a:r>
                <a:rPr lang="en-SG" sz="1600" b="1"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Ensure that “Arduino/</a:t>
              </a:r>
              <a:r>
                <a:rPr lang="en-SG" sz="1600" b="1" i="0" u="none" strike="noStrike" cap="none" dirty="0" err="1">
                  <a:solidFill>
                    <a:srgbClr val="255172"/>
                  </a:solidFill>
                  <a:latin typeface="Open Sans" panose="020B0606030504020204" charset="0"/>
                  <a:ea typeface="Open Sans" panose="020B0606030504020204" charset="0"/>
                  <a:cs typeface="Open Sans" panose="020B0606030504020204" charset="0"/>
                  <a:sym typeface="Helvetica Neue"/>
                </a:rPr>
                <a:t>Genuino</a:t>
              </a:r>
              <a:r>
                <a:rPr lang="en-SG" sz="1600" b="1"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Uno” is selected as the board: </a:t>
              </a:r>
              <a:br>
                <a:rPr lang="en-SG" sz="1600"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br>
              <a:r>
                <a:rPr lang="en-SG" sz="1600"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Tools &gt; Port &gt; COM[X] (Arduino/</a:t>
              </a:r>
              <a:r>
                <a:rPr lang="en-SG" sz="1600" b="0" i="0" u="none" strike="noStrike" cap="none" dirty="0" err="1">
                  <a:solidFill>
                    <a:srgbClr val="255172"/>
                  </a:solidFill>
                  <a:latin typeface="Open Sans" panose="020B0606030504020204" charset="0"/>
                  <a:ea typeface="Open Sans" panose="020B0606030504020204" charset="0"/>
                  <a:cs typeface="Open Sans" panose="020B0606030504020204" charset="0"/>
                  <a:sym typeface="Helvetica Neue"/>
                </a:rPr>
                <a:t>Genuino</a:t>
              </a:r>
              <a:r>
                <a:rPr lang="en-SG" sz="1600"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Uno)</a:t>
              </a:r>
              <a:endParaRPr sz="1050" dirty="0">
                <a:latin typeface="Open Sans" panose="020B0606030504020204" charset="0"/>
                <a:ea typeface="Open Sans" panose="020B0606030504020204" charset="0"/>
                <a:cs typeface="Open Sans" panose="020B0606030504020204" charset="0"/>
              </a:endParaRPr>
            </a:p>
          </p:txBody>
        </p:sp>
        <p:pic>
          <p:nvPicPr>
            <p:cNvPr id="8" name="Google Shape;323;p26"/>
            <p:cNvPicPr preferRelativeResize="0"/>
            <p:nvPr/>
          </p:nvPicPr>
          <p:blipFill rotWithShape="1">
            <a:blip r:embed="rId3">
              <a:alphaModFix/>
            </a:blip>
            <a:srcRect r="53292" b="59248"/>
            <a:stretch/>
          </p:blipFill>
          <p:spPr>
            <a:xfrm>
              <a:off x="844654" y="1576973"/>
              <a:ext cx="8996189" cy="4415047"/>
            </a:xfrm>
            <a:prstGeom prst="rect">
              <a:avLst/>
            </a:prstGeom>
            <a:noFill/>
            <a:ln>
              <a:noFill/>
            </a:ln>
          </p:spPr>
        </p:pic>
      </p:grpSp>
    </p:spTree>
    <p:extLst>
      <p:ext uri="{BB962C8B-B14F-4D97-AF65-F5344CB8AC3E}">
        <p14:creationId xmlns:p14="http://schemas.microsoft.com/office/powerpoint/2010/main" val="1406317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t>Enable </a:t>
            </a:r>
            <a:r>
              <a:rPr lang="en-SG" dirty="0">
                <a:solidFill>
                  <a:srgbClr val="DB504A"/>
                </a:solidFill>
              </a:rPr>
              <a:t>Line Numbers</a:t>
            </a:r>
            <a:endParaRPr dirty="0">
              <a:solidFill>
                <a:srgbClr val="DB504A"/>
              </a:solidFill>
            </a:endParaRPr>
          </a:p>
        </p:txBody>
      </p:sp>
      <p:sp>
        <p:nvSpPr>
          <p:cNvPr id="56" name="Google Shape;56;p12"/>
          <p:cNvSpPr txBox="1">
            <a:spLocks noGrp="1"/>
          </p:cNvSpPr>
          <p:nvPr>
            <p:ph type="body" idx="1"/>
          </p:nvPr>
        </p:nvSpPr>
        <p:spPr>
          <a:xfrm>
            <a:off x="5212621" y="2109211"/>
            <a:ext cx="3269700" cy="1962047"/>
          </a:xfrm>
          <a:prstGeom prst="rect">
            <a:avLst/>
          </a:prstGeom>
        </p:spPr>
        <p:txBody>
          <a:bodyPr spcFirstLastPara="1" wrap="square" lIns="91425" tIns="91425" rIns="91425" bIns="91425" anchor="t" anchorCtr="0">
            <a:noAutofit/>
          </a:bodyPr>
          <a:lstStyle/>
          <a:p>
            <a:pPr marL="0" lvl="0" indent="0">
              <a:lnSpc>
                <a:spcPct val="100000"/>
              </a:lnSpc>
              <a:buClr>
                <a:srgbClr val="255172"/>
              </a:buClr>
              <a:buSzPts val="2800"/>
              <a:buNone/>
            </a:pPr>
            <a:r>
              <a:rPr lang="en-SG" sz="2800" b="1" dirty="0">
                <a:latin typeface="Arial"/>
                <a:ea typeface="Arial"/>
                <a:cs typeface="Arial"/>
                <a:sym typeface="Arial"/>
              </a:rPr>
              <a:t>Under:</a:t>
            </a:r>
          </a:p>
          <a:p>
            <a:pPr marL="0" lvl="0" indent="0">
              <a:lnSpc>
                <a:spcPct val="100000"/>
              </a:lnSpc>
              <a:buClr>
                <a:srgbClr val="255172"/>
              </a:buClr>
              <a:buSzPts val="2800"/>
              <a:buNone/>
            </a:pPr>
            <a:r>
              <a:rPr lang="en-SG" sz="2800" b="1" i="1" dirty="0">
                <a:solidFill>
                  <a:srgbClr val="DB504A"/>
                </a:solidFill>
                <a:latin typeface="Arial"/>
                <a:ea typeface="Arial"/>
                <a:cs typeface="Arial"/>
                <a:sym typeface="Arial"/>
              </a:rPr>
              <a:t>File &gt; Preferences</a:t>
            </a:r>
            <a:endParaRPr lang="en-SG" sz="2800" b="1" dirty="0">
              <a:solidFill>
                <a:srgbClr val="DB504A"/>
              </a:solidFill>
            </a:endParaRPr>
          </a:p>
        </p:txBody>
      </p:sp>
      <p:pic>
        <p:nvPicPr>
          <p:cNvPr id="5" name="Google Shape;507;p40"/>
          <p:cNvPicPr preferRelativeResize="0"/>
          <p:nvPr/>
        </p:nvPicPr>
        <p:blipFill rotWithShape="1">
          <a:blip r:embed="rId3">
            <a:alphaModFix/>
          </a:blip>
          <a:srcRect/>
          <a:stretch/>
        </p:blipFill>
        <p:spPr>
          <a:xfrm>
            <a:off x="311700" y="1017725"/>
            <a:ext cx="4550943" cy="3965538"/>
          </a:xfrm>
          <a:prstGeom prst="rect">
            <a:avLst/>
          </a:prstGeom>
          <a:noFill/>
          <a:ln>
            <a:noFill/>
          </a:ln>
        </p:spPr>
      </p:pic>
      <p:sp>
        <p:nvSpPr>
          <p:cNvPr id="6" name="Google Shape;339;p27">
            <a:extLst>
              <a:ext uri="{FF2B5EF4-FFF2-40B4-BE49-F238E27FC236}">
                <a16:creationId xmlns:a16="http://schemas.microsoft.com/office/drawing/2014/main" id="{D69B33D7-CBF4-42ED-987E-654878EEC135}"/>
              </a:ext>
            </a:extLst>
          </p:cNvPr>
          <p:cNvSpPr/>
          <p:nvPr/>
        </p:nvSpPr>
        <p:spPr>
          <a:xfrm>
            <a:off x="0" y="2691161"/>
            <a:ext cx="2193164" cy="2007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422431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a:extLst>
              <a:ext uri="{FF2B5EF4-FFF2-40B4-BE49-F238E27FC236}">
                <a16:creationId xmlns:a16="http://schemas.microsoft.com/office/drawing/2014/main" id="{D062FA52-1579-4C86-92BB-F49584982CB1}"/>
              </a:ext>
            </a:extLst>
          </p:cNvPr>
          <p:cNvPicPr>
            <a:picLocks noChangeAspect="1"/>
          </p:cNvPicPr>
          <p:nvPr/>
        </p:nvPicPr>
        <p:blipFill rotWithShape="1">
          <a:blip r:embed="rId3"/>
          <a:srcRect l="5885" t="6425"/>
          <a:stretch/>
        </p:blipFill>
        <p:spPr>
          <a:xfrm>
            <a:off x="4572000" y="1276788"/>
            <a:ext cx="4575651" cy="3167773"/>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Blinking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4324594" cy="3416400"/>
          </a:xfrm>
        </p:spPr>
        <p:txBody>
          <a:bodyPr/>
          <a:lstStyle/>
          <a:p>
            <a:pPr marL="139700" indent="0">
              <a:buNone/>
            </a:pPr>
            <a:r>
              <a:rPr lang="en-US" b="1" dirty="0"/>
              <a:t>Objective: </a:t>
            </a:r>
            <a:r>
              <a:rPr lang="en-US" dirty="0"/>
              <a:t>To turn on the LED and make it blink</a:t>
            </a:r>
          </a:p>
          <a:p>
            <a:pPr marL="139700" indent="0">
              <a:buNone/>
            </a:pPr>
            <a:endParaRPr lang="en-US" dirty="0"/>
          </a:p>
          <a:p>
            <a:pPr marL="139700" indent="0">
              <a:buNone/>
            </a:pPr>
            <a:r>
              <a:rPr lang="en-US" dirty="0"/>
              <a:t>How to make it blink?</a:t>
            </a:r>
          </a:p>
          <a:p>
            <a:pPr marL="139700" indent="0">
              <a:buNone/>
            </a:pPr>
            <a:endParaRPr lang="en-US" dirty="0"/>
          </a:p>
          <a:p>
            <a:r>
              <a:rPr lang="en-US" dirty="0"/>
              <a:t>It must turn off and on repeatedly</a:t>
            </a:r>
          </a:p>
          <a:p>
            <a:endParaRPr lang="en-US" dirty="0"/>
          </a:p>
          <a:p>
            <a:r>
              <a:rPr lang="en-US" dirty="0"/>
              <a:t>Use digital pins to control</a:t>
            </a:r>
          </a:p>
          <a:p>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26046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Agenda</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6369516" cy="3416400"/>
          </a:xfrm>
          <a:prstGeom prst="rect">
            <a:avLst/>
          </a:prstGeom>
        </p:spPr>
        <p:txBody>
          <a:bodyPr spcFirstLastPara="1" wrap="square" lIns="91425" tIns="91425" rIns="91425" bIns="91425" anchor="t" anchorCtr="0">
            <a:noAutofit/>
          </a:bodyPr>
          <a:lstStyle/>
          <a:p>
            <a:pPr marL="342900" lvl="0" indent="-342900">
              <a:buSzPct val="100000"/>
              <a:buAutoNum type="arabicPeriod"/>
            </a:pPr>
            <a:r>
              <a:rPr lang="en-SG" sz="2000" dirty="0"/>
              <a:t>Introduction to Arduino</a:t>
            </a:r>
          </a:p>
          <a:p>
            <a:pPr marL="342900" lvl="0" indent="-342900">
              <a:buSzPct val="100000"/>
              <a:buAutoNum type="arabicPeriod"/>
            </a:pPr>
            <a:r>
              <a:rPr lang="en-SG" sz="2000" dirty="0"/>
              <a:t>Introduction to Arduino IDE</a:t>
            </a:r>
          </a:p>
          <a:p>
            <a:pPr marL="342900" lvl="0" indent="-342900">
              <a:buSzPct val="100000"/>
              <a:buAutoNum type="arabicPeriod"/>
            </a:pPr>
            <a:r>
              <a:rPr lang="en-SG" sz="2000" dirty="0"/>
              <a:t>Basic Functions</a:t>
            </a:r>
          </a:p>
          <a:p>
            <a:pPr marL="342900" lvl="0" indent="-342900">
              <a:buSzPct val="100000"/>
              <a:buAutoNum type="arabicPeriod"/>
            </a:pPr>
            <a:r>
              <a:rPr lang="en-SG" sz="2000" dirty="0"/>
              <a:t>Practical 1: LED</a:t>
            </a:r>
          </a:p>
          <a:p>
            <a:pPr marL="342900" lvl="0" indent="-342900">
              <a:buSzPct val="100000"/>
              <a:buAutoNum type="arabicPeriod"/>
            </a:pPr>
            <a:r>
              <a:rPr lang="en-SG" sz="2000" dirty="0"/>
              <a:t>Practical 2: Servo</a:t>
            </a:r>
          </a:p>
          <a:p>
            <a:pPr marL="342900" lvl="0" indent="-342900">
              <a:buSzPct val="100000"/>
              <a:buAutoNum type="arabicPeriod"/>
            </a:pPr>
            <a:r>
              <a:rPr lang="en-SG" sz="2000" dirty="0"/>
              <a:t>Summary</a:t>
            </a:r>
          </a:p>
          <a:p>
            <a:pPr marL="0" lvl="0" indent="0">
              <a:buNone/>
            </a:pPr>
            <a:endParaRPr lang="en-SG" dirty="0"/>
          </a:p>
          <a:p>
            <a:pPr marL="0" lvl="0" indent="0">
              <a:buNone/>
            </a:pPr>
            <a:endParaRPr lang="en-SG" dirty="0"/>
          </a:p>
        </p:txBody>
      </p:sp>
      <p:pic>
        <p:nvPicPr>
          <p:cNvPr id="6" name="Google Shape;259;p23" descr="Arduino Logo.svg"/>
          <p:cNvPicPr preferRelativeResize="0"/>
          <p:nvPr/>
        </p:nvPicPr>
        <p:blipFill rotWithShape="1">
          <a:blip r:embed="rId3">
            <a:alphaModFix/>
          </a:blip>
          <a:srcRect/>
          <a:stretch/>
        </p:blipFill>
        <p:spPr>
          <a:xfrm>
            <a:off x="5985305" y="1509408"/>
            <a:ext cx="1576954" cy="876841"/>
          </a:xfrm>
          <a:prstGeom prst="rect">
            <a:avLst/>
          </a:prstGeom>
          <a:noFill/>
          <a:ln>
            <a:noFill/>
          </a:ln>
        </p:spPr>
      </p:pic>
      <p:pic>
        <p:nvPicPr>
          <p:cNvPr id="7" name="Google Shape;268;p23"/>
          <p:cNvPicPr preferRelativeResize="0"/>
          <p:nvPr/>
        </p:nvPicPr>
        <p:blipFill rotWithShape="1">
          <a:blip r:embed="rId4">
            <a:alphaModFix/>
          </a:blip>
          <a:srcRect/>
          <a:stretch/>
        </p:blipFill>
        <p:spPr>
          <a:xfrm>
            <a:off x="3620246" y="2743182"/>
            <a:ext cx="3230497" cy="1891787"/>
          </a:xfrm>
          <a:prstGeom prst="rect">
            <a:avLst/>
          </a:prstGeom>
          <a:noFill/>
          <a:ln>
            <a:noFill/>
          </a:ln>
        </p:spPr>
      </p:pic>
    </p:spTree>
    <p:extLst>
      <p:ext uri="{BB962C8B-B14F-4D97-AF65-F5344CB8AC3E}">
        <p14:creationId xmlns:p14="http://schemas.microsoft.com/office/powerpoint/2010/main" val="1946931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a:t>delay(value)</a:t>
            </a:r>
          </a:p>
          <a:p>
            <a:r>
              <a:rPr lang="en-SG" dirty="0"/>
              <a:t>Pauses Arduino for a specified amount of time (milliseconds)</a:t>
            </a:r>
          </a:p>
          <a:p>
            <a:r>
              <a:rPr lang="en-SG" dirty="0"/>
              <a:t>Able to control amount of time the LED is turned off and on</a:t>
            </a:r>
          </a:p>
        </p:txBody>
      </p:sp>
    </p:spTree>
    <p:extLst>
      <p:ext uri="{BB962C8B-B14F-4D97-AF65-F5344CB8AC3E}">
        <p14:creationId xmlns:p14="http://schemas.microsoft.com/office/powerpoint/2010/main" val="94299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Blinking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4324594" cy="3416400"/>
          </a:xfrm>
        </p:spPr>
        <p:txBody>
          <a:bodyPr/>
          <a:lstStyle/>
          <a:p>
            <a:pPr marL="139700" indent="0">
              <a:buNone/>
            </a:pPr>
            <a:r>
              <a:rPr lang="en-US" b="1" dirty="0"/>
              <a:t>Objective: </a:t>
            </a:r>
            <a:r>
              <a:rPr lang="en-US" dirty="0"/>
              <a:t>To turn on the LED and make it blink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35" y="1766505"/>
            <a:ext cx="3838590" cy="2519745"/>
          </a:xfrm>
          <a:prstGeom prst="rect">
            <a:avLst/>
          </a:prstGeom>
        </p:spPr>
      </p:pic>
    </p:spTree>
    <p:extLst>
      <p:ext uri="{BB962C8B-B14F-4D97-AF65-F5344CB8AC3E}">
        <p14:creationId xmlns:p14="http://schemas.microsoft.com/office/powerpoint/2010/main" val="281878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Dimming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699" y="1152475"/>
            <a:ext cx="6728437" cy="3416400"/>
          </a:xfrm>
        </p:spPr>
        <p:txBody>
          <a:bodyPr/>
          <a:lstStyle/>
          <a:p>
            <a:pPr marL="139700" indent="0">
              <a:buNone/>
            </a:pPr>
            <a:r>
              <a:rPr lang="en-US" b="1" dirty="0"/>
              <a:t>Objective: </a:t>
            </a:r>
            <a:r>
              <a:rPr lang="en-US" dirty="0"/>
              <a:t>Make the LED dimmer</a:t>
            </a:r>
          </a:p>
          <a:p>
            <a:pPr marL="139700" indent="0">
              <a:buNone/>
            </a:pPr>
            <a:endParaRPr lang="en-US" dirty="0"/>
          </a:p>
          <a:p>
            <a:r>
              <a:rPr lang="en-US" dirty="0"/>
              <a:t>Try to reduce the time between the LED turning on and off</a:t>
            </a:r>
          </a:p>
          <a:p>
            <a:pPr lvl="1"/>
            <a:r>
              <a:rPr lang="en-US" dirty="0"/>
              <a:t>It will blink very quickly, our eyes will perceive it to be dimmer</a:t>
            </a:r>
          </a:p>
          <a:p>
            <a:pPr marL="139700" indent="0">
              <a:buNone/>
            </a:pPr>
            <a:endParaRPr lang="en-US" dirty="0"/>
          </a:p>
          <a:p>
            <a:pPr marL="139700" indent="0">
              <a:buNone/>
            </a:pPr>
            <a:endParaRPr lang="en-US" dirty="0"/>
          </a:p>
          <a:p>
            <a:r>
              <a:rPr lang="en-US" dirty="0"/>
              <a:t>Vary the ratio of </a:t>
            </a:r>
            <a:r>
              <a:rPr lang="en-US" dirty="0">
                <a:solidFill>
                  <a:srgbClr val="E3B505"/>
                </a:solidFill>
              </a:rPr>
              <a:t>time on </a:t>
            </a:r>
            <a:r>
              <a:rPr lang="en-US" dirty="0"/>
              <a:t>to </a:t>
            </a:r>
            <a:r>
              <a:rPr lang="en-US" dirty="0">
                <a:solidFill>
                  <a:srgbClr val="E3B505"/>
                </a:solidFill>
              </a:rPr>
              <a:t>time off</a:t>
            </a:r>
          </a:p>
          <a:p>
            <a:pPr marL="609600" lvl="1" indent="0">
              <a:buNone/>
            </a:pPr>
            <a:endParaRPr lang="en-US" dirty="0">
              <a:solidFill>
                <a:srgbClr val="417586"/>
              </a:solidFill>
            </a:endParaRPr>
          </a:p>
          <a:p>
            <a:endParaRPr lang="en-US" dirty="0">
              <a:solidFill>
                <a:srgbClr val="E3B505"/>
              </a:solidFill>
            </a:endParaRPr>
          </a:p>
          <a:p>
            <a:pPr marL="139700" indent="0">
              <a:buNone/>
            </a:pPr>
            <a:endParaRPr lang="en-US" dirty="0">
              <a:solidFill>
                <a:srgbClr val="E3B505"/>
              </a:solidFill>
            </a:endParaRPr>
          </a:p>
        </p:txBody>
      </p:sp>
    </p:spTree>
    <p:extLst>
      <p:ext uri="{BB962C8B-B14F-4D97-AF65-F5344CB8AC3E}">
        <p14:creationId xmlns:p14="http://schemas.microsoft.com/office/powerpoint/2010/main" val="261581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Digital Pins </a:t>
            </a:r>
            <a:r>
              <a:rPr lang="en-SG" dirty="0">
                <a:solidFill>
                  <a:srgbClr val="DB504A"/>
                </a:solidFill>
                <a:latin typeface="Open Sans" panose="020B0606030504020204" charset="0"/>
                <a:ea typeface="Open Sans" panose="020B0606030504020204" charset="0"/>
                <a:cs typeface="Open Sans" panose="020B0606030504020204" charset="0"/>
                <a:sym typeface="Calibri"/>
              </a:rPr>
              <a:t>(PWM)</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282075"/>
            <a:ext cx="4260300" cy="3416400"/>
          </a:xfrm>
          <a:prstGeom prst="rect">
            <a:avLst/>
          </a:prstGeom>
        </p:spPr>
        <p:txBody>
          <a:bodyPr spcFirstLastPara="1" wrap="square" lIns="91425" tIns="91425" rIns="91425" bIns="91425" anchor="t" anchorCtr="0">
            <a:noAutofit/>
          </a:bodyPr>
          <a:lstStyle/>
          <a:p>
            <a:r>
              <a:rPr lang="en-SG" dirty="0"/>
              <a:t>The digital pin can simulate </a:t>
            </a:r>
            <a:r>
              <a:rPr lang="en-SG" dirty="0" err="1"/>
              <a:t>analog</a:t>
            </a:r>
            <a:r>
              <a:rPr lang="en-SG" dirty="0"/>
              <a:t> output by varying ratio of time </a:t>
            </a:r>
            <a:r>
              <a:rPr lang="en-SG" dirty="0">
                <a:solidFill>
                  <a:srgbClr val="E3B505"/>
                </a:solidFill>
              </a:rPr>
              <a:t>ON</a:t>
            </a:r>
            <a:r>
              <a:rPr lang="en-SG" dirty="0"/>
              <a:t> to time </a:t>
            </a:r>
            <a:r>
              <a:rPr lang="en-SG" dirty="0">
                <a:solidFill>
                  <a:srgbClr val="E3B505"/>
                </a:solidFill>
              </a:rPr>
              <a:t>OFF</a:t>
            </a:r>
            <a:r>
              <a:rPr lang="en-SG" dirty="0"/>
              <a:t>. </a:t>
            </a:r>
          </a:p>
          <a:p>
            <a:pPr marL="139700" indent="0">
              <a:buNone/>
            </a:pPr>
            <a:endParaRPr lang="en-SG" dirty="0"/>
          </a:p>
          <a:p>
            <a:r>
              <a:rPr lang="en-SG" dirty="0"/>
              <a:t>Analog pins </a:t>
            </a:r>
            <a:r>
              <a:rPr lang="en-SG" b="1" dirty="0">
                <a:solidFill>
                  <a:srgbClr val="E3B505"/>
                </a:solidFill>
              </a:rPr>
              <a:t>cannot</a:t>
            </a:r>
            <a:r>
              <a:rPr lang="en-SG" dirty="0"/>
              <a:t> be used to produce </a:t>
            </a:r>
            <a:r>
              <a:rPr lang="en-SG" dirty="0" err="1"/>
              <a:t>analog</a:t>
            </a:r>
            <a:r>
              <a:rPr lang="en-SG" dirty="0"/>
              <a:t> signals, only “Analog In”</a:t>
            </a:r>
          </a:p>
          <a:p>
            <a:endParaRPr lang="en-SG" dirty="0"/>
          </a:p>
          <a:p>
            <a:r>
              <a:rPr lang="en-SG" dirty="0"/>
              <a:t>Only PWM pins can produce </a:t>
            </a:r>
            <a:r>
              <a:rPr lang="en-SG" dirty="0" err="1"/>
              <a:t>analog</a:t>
            </a:r>
            <a:r>
              <a:rPr lang="en-SG" dirty="0"/>
              <a:t> values</a:t>
            </a:r>
          </a:p>
          <a:p>
            <a:endParaRPr lang="en-SG" dirty="0"/>
          </a:p>
          <a:p>
            <a:endParaRPr lang="en-SG" dirty="0"/>
          </a:p>
          <a:p>
            <a:endParaRPr lang="en-SG" dirty="0"/>
          </a:p>
          <a:p>
            <a:pPr marL="139700" indent="0">
              <a:buNone/>
            </a:pPr>
            <a:endParaRPr lang="en-SG" dirty="0"/>
          </a:p>
          <a:p>
            <a:pPr marL="342900" lvl="0" indent="-342900">
              <a:buAutoNum type="arabicPeriod"/>
            </a:pPr>
            <a:endParaRPr lang="en-SG" dirty="0"/>
          </a:p>
        </p:txBody>
      </p:sp>
      <p:pic>
        <p:nvPicPr>
          <p:cNvPr id="3074" name="Picture 2" descr="https://qph.fs.quoracdn.net/main-qimg-54ef6da144b4531dd9ada686a7e67c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100" y="1282075"/>
            <a:ext cx="2608057" cy="285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8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Blinking </a:t>
            </a:r>
            <a:r>
              <a:rPr lang="en" dirty="0">
                <a:solidFill>
                  <a:srgbClr val="DB504A"/>
                </a:solidFill>
              </a:rPr>
              <a:t>LED! (without delay)</a:t>
            </a:r>
            <a:endParaRPr dirty="0">
              <a:solidFill>
                <a:srgbClr val="DB504A"/>
              </a:solidFill>
            </a:endParaRPr>
          </a:p>
        </p:txBody>
      </p:sp>
      <p:sp>
        <p:nvSpPr>
          <p:cNvPr id="56" name="Google Shape;56;p12"/>
          <p:cNvSpPr txBox="1">
            <a:spLocks noGrp="1"/>
          </p:cNvSpPr>
          <p:nvPr>
            <p:ph type="body" idx="1"/>
          </p:nvPr>
        </p:nvSpPr>
        <p:spPr>
          <a:xfrm>
            <a:off x="311700" y="1888455"/>
            <a:ext cx="6089100" cy="3416400"/>
          </a:xfrm>
          <a:prstGeom prst="rect">
            <a:avLst/>
          </a:prstGeom>
        </p:spPr>
        <p:txBody>
          <a:bodyPr spcFirstLastPara="1" wrap="square" lIns="91425" tIns="91425" rIns="91425" bIns="91425" anchor="t" anchorCtr="0">
            <a:noAutofit/>
          </a:bodyPr>
          <a:lstStyle/>
          <a:p>
            <a:pPr marL="69850" indent="0">
              <a:buNone/>
            </a:pPr>
            <a:r>
              <a:rPr lang="en-SG" dirty="0"/>
              <a:t>Why do we avoid using delay?</a:t>
            </a:r>
          </a:p>
          <a:p>
            <a:r>
              <a:rPr lang="en-SG" dirty="0"/>
              <a:t>Cannot run other tasks simultaneously</a:t>
            </a:r>
          </a:p>
          <a:p>
            <a:pPr marL="139700" indent="0">
              <a:buNone/>
            </a:pPr>
            <a:endParaRPr lang="en-SG" dirty="0"/>
          </a:p>
          <a:p>
            <a:endParaRPr lang="en-SG" dirty="0"/>
          </a:p>
          <a:p>
            <a:pPr marL="69850" indent="0">
              <a:buNone/>
            </a:pPr>
            <a:r>
              <a:rPr lang="en-SG" dirty="0" err="1"/>
              <a:t>millis</a:t>
            </a:r>
            <a:r>
              <a:rPr lang="en-SG" dirty="0"/>
              <a:t>()</a:t>
            </a:r>
          </a:p>
          <a:p>
            <a:r>
              <a:rPr lang="en-SG" dirty="0"/>
              <a:t>Returns time (in milliseconds) since the board started running</a:t>
            </a:r>
          </a:p>
          <a:p>
            <a:r>
              <a:rPr lang="en-SG" dirty="0"/>
              <a:t>Overflow after 50 days </a:t>
            </a:r>
          </a:p>
          <a:p>
            <a:pPr marL="139700" indent="0">
              <a:buNone/>
            </a:pPr>
            <a:endParaRPr lang="en-SG" dirty="0"/>
          </a:p>
          <a:p>
            <a:pPr marL="139700" indent="0">
              <a:buNone/>
            </a:pPr>
            <a:endParaRPr lang="en-SG" dirty="0"/>
          </a:p>
        </p:txBody>
      </p:sp>
      <p:sp>
        <p:nvSpPr>
          <p:cNvPr id="7" name="Text Placeholder 1">
            <a:extLst>
              <a:ext uri="{FF2B5EF4-FFF2-40B4-BE49-F238E27FC236}">
                <a16:creationId xmlns:a16="http://schemas.microsoft.com/office/drawing/2014/main" id="{75E50A84-FA09-460C-A5DC-2C64ED587FB3}"/>
              </a:ext>
            </a:extLst>
          </p:cNvPr>
          <p:cNvSpPr txBox="1">
            <a:spLocks/>
          </p:cNvSpPr>
          <p:nvPr/>
        </p:nvSpPr>
        <p:spPr>
          <a:xfrm>
            <a:off x="311700" y="1152475"/>
            <a:ext cx="5745604"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84C61"/>
              </a:buClr>
              <a:buSzPts val="1400"/>
              <a:buFont typeface="Open Sans"/>
              <a:buChar char="●"/>
              <a:defRPr sz="1400" b="0" i="0" u="none" strike="noStrike" cap="none">
                <a:solidFill>
                  <a:srgbClr val="084C61"/>
                </a:solidFill>
                <a:latin typeface="Open Sans"/>
                <a:ea typeface="Open Sans"/>
                <a:cs typeface="Open Sans"/>
                <a:sym typeface="Open Sans"/>
              </a:defRPr>
            </a:lvl1pPr>
            <a:lvl2pPr marL="914400" marR="0" lvl="1"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rgbClr val="084C61"/>
              </a:buClr>
              <a:buSzPts val="1200"/>
              <a:buFont typeface="Open Sans Light"/>
              <a:buChar char="■"/>
              <a:defRPr sz="1200" b="0" i="0" u="none" strike="noStrike" cap="none">
                <a:solidFill>
                  <a:srgbClr val="084C61"/>
                </a:solidFill>
                <a:latin typeface="Open Sans Light"/>
                <a:ea typeface="Open Sans Light"/>
                <a:cs typeface="Open Sans Light"/>
                <a:sym typeface="Open Sans Light"/>
              </a:defRPr>
            </a:lvl9pPr>
          </a:lstStyle>
          <a:p>
            <a:pPr marL="139700" indent="0">
              <a:buFont typeface="Open Sans"/>
              <a:buNone/>
            </a:pPr>
            <a:r>
              <a:rPr lang="en-US" b="1" dirty="0"/>
              <a:t>Objective:</a:t>
            </a:r>
            <a:r>
              <a:rPr lang="en-US" dirty="0"/>
              <a:t> To turn on the LED and let it blink without using delay</a:t>
            </a:r>
            <a:endParaRPr lang="en-SG" dirty="0"/>
          </a:p>
        </p:txBody>
      </p:sp>
      <p:grpSp>
        <p:nvGrpSpPr>
          <p:cNvPr id="4" name="Group 3">
            <a:extLst>
              <a:ext uri="{FF2B5EF4-FFF2-40B4-BE49-F238E27FC236}">
                <a16:creationId xmlns:a16="http://schemas.microsoft.com/office/drawing/2014/main" id="{9A94DBC1-EA66-490C-9949-49E90FB76ED7}"/>
              </a:ext>
            </a:extLst>
          </p:cNvPr>
          <p:cNvGrpSpPr/>
          <p:nvPr/>
        </p:nvGrpSpPr>
        <p:grpSpPr>
          <a:xfrm>
            <a:off x="453483" y="2728331"/>
            <a:ext cx="7330068" cy="1568605"/>
            <a:chOff x="453483" y="2728332"/>
            <a:chExt cx="6544703" cy="1048214"/>
          </a:xfrm>
        </p:grpSpPr>
        <p:sp>
          <p:nvSpPr>
            <p:cNvPr id="2" name="Rectangle 1">
              <a:extLst>
                <a:ext uri="{FF2B5EF4-FFF2-40B4-BE49-F238E27FC236}">
                  <a16:creationId xmlns:a16="http://schemas.microsoft.com/office/drawing/2014/main" id="{9C0C1E26-D975-4E30-984E-8314AD9B7BD7}"/>
                </a:ext>
              </a:extLst>
            </p:cNvPr>
            <p:cNvSpPr/>
            <p:nvPr/>
          </p:nvSpPr>
          <p:spPr>
            <a:xfrm>
              <a:off x="453483" y="2728332"/>
              <a:ext cx="5724293" cy="1048214"/>
            </a:xfrm>
            <a:prstGeom prst="rect">
              <a:avLst/>
            </a:prstGeom>
            <a:ln>
              <a:solidFill>
                <a:srgbClr val="DB504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 name="TextBox 2">
              <a:extLst>
                <a:ext uri="{FF2B5EF4-FFF2-40B4-BE49-F238E27FC236}">
                  <a16:creationId xmlns:a16="http://schemas.microsoft.com/office/drawing/2014/main" id="{F8626BA6-5F81-4742-834D-E210E8E5A829}"/>
                </a:ext>
              </a:extLst>
            </p:cNvPr>
            <p:cNvSpPr txBox="1"/>
            <p:nvPr/>
          </p:nvSpPr>
          <p:spPr>
            <a:xfrm>
              <a:off x="619688" y="3046829"/>
              <a:ext cx="6378498" cy="308506"/>
            </a:xfrm>
            <a:prstGeom prst="rect">
              <a:avLst/>
            </a:prstGeom>
            <a:noFill/>
          </p:spPr>
          <p:txBody>
            <a:bodyPr wrap="square" rtlCol="0">
              <a:spAutoFit/>
            </a:bodyPr>
            <a:lstStyle/>
            <a:p>
              <a:r>
                <a:rPr lang="en-SG" sz="2400" dirty="0">
                  <a:solidFill>
                    <a:srgbClr val="417586"/>
                  </a:solidFill>
                  <a:latin typeface="Open Sans" panose="020B0606030504020204" pitchFamily="34" charset="0"/>
                  <a:ea typeface="Open Sans" panose="020B0606030504020204" pitchFamily="34" charset="0"/>
                  <a:cs typeface="Open Sans" panose="020B0606030504020204" pitchFamily="34" charset="0"/>
                </a:rPr>
                <a:t>How do you use </a:t>
              </a:r>
              <a:r>
                <a:rPr lang="en-SG" sz="2400" dirty="0" err="1">
                  <a:solidFill>
                    <a:srgbClr val="417586"/>
                  </a:solidFill>
                  <a:latin typeface="Open Sans" panose="020B0606030504020204" pitchFamily="34" charset="0"/>
                  <a:ea typeface="Open Sans" panose="020B0606030504020204" pitchFamily="34" charset="0"/>
                  <a:cs typeface="Open Sans" panose="020B0606030504020204" pitchFamily="34" charset="0"/>
                </a:rPr>
                <a:t>millis</a:t>
              </a:r>
              <a:r>
                <a:rPr lang="en-SG" sz="2400" dirty="0">
                  <a:solidFill>
                    <a:srgbClr val="417586"/>
                  </a:solidFill>
                  <a:latin typeface="Open Sans" panose="020B0606030504020204" pitchFamily="34" charset="0"/>
                  <a:ea typeface="Open Sans" panose="020B0606030504020204" pitchFamily="34" charset="0"/>
                  <a:cs typeface="Open Sans" panose="020B0606030504020204" pitchFamily="34" charset="0"/>
                </a:rPr>
                <a:t>() to replace delay?</a:t>
              </a:r>
            </a:p>
          </p:txBody>
        </p:sp>
      </p:grpSp>
    </p:spTree>
    <p:extLst>
      <p:ext uri="{BB962C8B-B14F-4D97-AF65-F5344CB8AC3E}">
        <p14:creationId xmlns:p14="http://schemas.microsoft.com/office/powerpoint/2010/main" val="9077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Blinking </a:t>
            </a:r>
            <a:r>
              <a:rPr lang="en" dirty="0">
                <a:solidFill>
                  <a:srgbClr val="DB504A"/>
                </a:solidFill>
              </a:rPr>
              <a:t>LED! (without delay)</a:t>
            </a:r>
            <a:endParaRPr dirty="0">
              <a:solidFill>
                <a:srgbClr val="DB504A"/>
              </a:solidFill>
            </a:endParaRPr>
          </a:p>
        </p:txBody>
      </p:sp>
      <p:sp>
        <p:nvSpPr>
          <p:cNvPr id="2" name="Text Placeholder 1"/>
          <p:cNvSpPr>
            <a:spLocks noGrp="1"/>
          </p:cNvSpPr>
          <p:nvPr>
            <p:ph type="body" idx="1"/>
          </p:nvPr>
        </p:nvSpPr>
        <p:spPr>
          <a:xfrm>
            <a:off x="311700" y="1152475"/>
            <a:ext cx="5745604" cy="3416400"/>
          </a:xfrm>
        </p:spPr>
        <p:txBody>
          <a:bodyPr/>
          <a:lstStyle/>
          <a:p>
            <a:pPr marL="139700" indent="0">
              <a:buNone/>
            </a:pPr>
            <a:r>
              <a:rPr lang="en-US" b="1" dirty="0"/>
              <a:t>Objective:</a:t>
            </a:r>
            <a:r>
              <a:rPr lang="en-US" dirty="0"/>
              <a:t> To turn on the LED and let it blink without using delay</a:t>
            </a:r>
            <a:endParaRPr lang="en-S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650" y="2044828"/>
            <a:ext cx="3825572" cy="2400508"/>
          </a:xfrm>
          <a:prstGeom prst="rect">
            <a:avLst/>
          </a:prstGeom>
        </p:spPr>
      </p:pic>
      <p:sp>
        <p:nvSpPr>
          <p:cNvPr id="6" name="Google Shape;519;p41">
            <a:extLst>
              <a:ext uri="{FF2B5EF4-FFF2-40B4-BE49-F238E27FC236}">
                <a16:creationId xmlns:a16="http://schemas.microsoft.com/office/drawing/2014/main" id="{81FB5C5A-FBF6-4F89-B2E0-CC62C50F30A6}"/>
              </a:ext>
            </a:extLst>
          </p:cNvPr>
          <p:cNvSpPr/>
          <p:nvPr/>
        </p:nvSpPr>
        <p:spPr>
          <a:xfrm>
            <a:off x="1826862" y="3245082"/>
            <a:ext cx="1206270" cy="321035"/>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b="0" i="0" u="none" strike="noStrike" cap="none">
              <a:solidFill>
                <a:srgbClr val="FFFFFF"/>
              </a:solidFill>
              <a:latin typeface="Open Sans" panose="020B0606030504020204" charset="0"/>
              <a:ea typeface="Open Sans" panose="020B0606030504020204" charset="0"/>
              <a:cs typeface="Open Sans" panose="020B0606030504020204" charset="0"/>
              <a:sym typeface="Helvetica Neue"/>
            </a:endParaRPr>
          </a:p>
        </p:txBody>
      </p:sp>
      <p:sp>
        <p:nvSpPr>
          <p:cNvPr id="7" name="Google Shape;521;p41">
            <a:extLst>
              <a:ext uri="{FF2B5EF4-FFF2-40B4-BE49-F238E27FC236}">
                <a16:creationId xmlns:a16="http://schemas.microsoft.com/office/drawing/2014/main" id="{DB30B88B-0DA5-46D3-B33B-F80A319F246D}"/>
              </a:ext>
            </a:extLst>
          </p:cNvPr>
          <p:cNvSpPr txBox="1"/>
          <p:nvPr/>
        </p:nvSpPr>
        <p:spPr>
          <a:xfrm>
            <a:off x="3916172" y="2217979"/>
            <a:ext cx="4016538" cy="6586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i="0" u="none" strike="noStrike" cap="none" dirty="0">
                <a:solidFill>
                  <a:srgbClr val="084C61"/>
                </a:solidFill>
                <a:latin typeface="Open Sans" panose="020B0606030504020204" charset="0"/>
                <a:ea typeface="Open Sans" panose="020B0606030504020204" charset="0"/>
                <a:cs typeface="Open Sans" panose="020B0606030504020204" charset="0"/>
                <a:sym typeface="Arial"/>
              </a:rPr>
              <a:t>Modulo operator, the </a:t>
            </a:r>
            <a:r>
              <a:rPr lang="en-SG" b="1" i="0" u="none" strike="noStrike" cap="none" dirty="0">
                <a:solidFill>
                  <a:srgbClr val="E3B505"/>
                </a:solidFill>
                <a:latin typeface="Open Sans" panose="020B0606030504020204" charset="0"/>
                <a:ea typeface="Open Sans" panose="020B0606030504020204" charset="0"/>
                <a:cs typeface="Open Sans" panose="020B0606030504020204" charset="0"/>
                <a:sym typeface="Arial"/>
              </a:rPr>
              <a:t>if condition </a:t>
            </a:r>
            <a:r>
              <a:rPr lang="en-SG" b="1" i="0" u="none" strike="noStrike" cap="none" dirty="0">
                <a:solidFill>
                  <a:srgbClr val="084C61"/>
                </a:solidFill>
                <a:latin typeface="Open Sans" panose="020B0606030504020204" charset="0"/>
                <a:ea typeface="Open Sans" panose="020B0606030504020204" charset="0"/>
                <a:cs typeface="Open Sans" panose="020B0606030504020204" charset="0"/>
                <a:sym typeface="Arial"/>
              </a:rPr>
              <a:t>returns true if time is a multiple of 50</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8" name="Google Shape;523;p41">
            <a:extLst>
              <a:ext uri="{FF2B5EF4-FFF2-40B4-BE49-F238E27FC236}">
                <a16:creationId xmlns:a16="http://schemas.microsoft.com/office/drawing/2014/main" id="{F79A66B2-2E8A-4354-B7A9-CDFAB508DFEB}"/>
              </a:ext>
            </a:extLst>
          </p:cNvPr>
          <p:cNvCxnSpPr>
            <a:cxnSpLocks/>
            <a:endCxn id="7" idx="2"/>
          </p:cNvCxnSpPr>
          <p:nvPr/>
        </p:nvCxnSpPr>
        <p:spPr>
          <a:xfrm flipV="1">
            <a:off x="3033132" y="2876637"/>
            <a:ext cx="2891309" cy="483597"/>
          </a:xfrm>
          <a:prstGeom prst="straightConnector1">
            <a:avLst/>
          </a:prstGeom>
          <a:noFill/>
          <a:ln w="9525" cap="flat" cmpd="sng">
            <a:solidFill>
              <a:schemeClr val="dk1"/>
            </a:solidFill>
            <a:prstDash val="solid"/>
            <a:round/>
            <a:headEnd type="none" w="sm" len="sm"/>
            <a:tailEnd type="triangle" w="med" len="med"/>
          </a:ln>
        </p:spPr>
      </p:cxnSp>
    </p:spTree>
    <p:extLst>
      <p:ext uri="{BB962C8B-B14F-4D97-AF65-F5344CB8AC3E}">
        <p14:creationId xmlns:p14="http://schemas.microsoft.com/office/powerpoint/2010/main" val="1409093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 Resistor and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5745604" cy="3416400"/>
          </a:xfrm>
        </p:spPr>
        <p:txBody>
          <a:bodyPr/>
          <a:lstStyle/>
          <a:p>
            <a:pPr marL="139700" indent="0">
              <a:buNone/>
            </a:pPr>
            <a:r>
              <a:rPr lang="en-US" b="1" dirty="0"/>
              <a:t>Objective: </a:t>
            </a:r>
            <a:r>
              <a:rPr lang="en-US" dirty="0"/>
              <a:t>To control the brightness of the LED with </a:t>
            </a:r>
          </a:p>
          <a:p>
            <a:pPr marL="139700" indent="0">
              <a:buNone/>
            </a:pPr>
            <a:r>
              <a:rPr lang="en-US" dirty="0"/>
              <a:t>a variable resistor without using a “circuit method” such as:</a:t>
            </a:r>
            <a:endParaRPr lang="en-SG" dirty="0"/>
          </a:p>
        </p:txBody>
      </p:sp>
      <p:pic>
        <p:nvPicPr>
          <p:cNvPr id="3" name="Picture 2">
            <a:extLst>
              <a:ext uri="{FF2B5EF4-FFF2-40B4-BE49-F238E27FC236}">
                <a16:creationId xmlns:a16="http://schemas.microsoft.com/office/drawing/2014/main" id="{84B2F6B0-972B-45A3-9B19-185A4990F502}"/>
              </a:ext>
            </a:extLst>
          </p:cNvPr>
          <p:cNvPicPr>
            <a:picLocks noChangeAspect="1"/>
          </p:cNvPicPr>
          <p:nvPr/>
        </p:nvPicPr>
        <p:blipFill>
          <a:blip r:embed="rId3"/>
          <a:stretch>
            <a:fillRect/>
          </a:stretch>
        </p:blipFill>
        <p:spPr>
          <a:xfrm>
            <a:off x="1714500" y="2039302"/>
            <a:ext cx="4907280" cy="2853690"/>
          </a:xfrm>
          <a:prstGeom prst="rect">
            <a:avLst/>
          </a:prstGeom>
        </p:spPr>
      </p:pic>
    </p:spTree>
    <p:extLst>
      <p:ext uri="{BB962C8B-B14F-4D97-AF65-F5344CB8AC3E}">
        <p14:creationId xmlns:p14="http://schemas.microsoft.com/office/powerpoint/2010/main" val="371721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 Resistor and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5745604" cy="3416400"/>
          </a:xfrm>
        </p:spPr>
        <p:txBody>
          <a:bodyPr/>
          <a:lstStyle/>
          <a:p>
            <a:pPr marL="139700" indent="0">
              <a:buNone/>
            </a:pPr>
            <a:r>
              <a:rPr lang="en-US" b="1" dirty="0"/>
              <a:t>Objective: </a:t>
            </a:r>
            <a:r>
              <a:rPr lang="en-US" dirty="0"/>
              <a:t>To control the brightness of the LED with </a:t>
            </a:r>
          </a:p>
          <a:p>
            <a:pPr marL="139700" indent="0">
              <a:buNone/>
            </a:pPr>
            <a:r>
              <a:rPr lang="en-US" dirty="0"/>
              <a:t>a variable resistor without using a “circuit method”</a:t>
            </a:r>
            <a:endParaRPr lang="en-SG" dirty="0"/>
          </a:p>
        </p:txBody>
      </p:sp>
      <p:sp>
        <p:nvSpPr>
          <p:cNvPr id="27" name="Google Shape;358;p28"/>
          <p:cNvSpPr txBox="1"/>
          <p:nvPr/>
        </p:nvSpPr>
        <p:spPr>
          <a:xfrm>
            <a:off x="4480870" y="2860675"/>
            <a:ext cx="433102" cy="29643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SG" sz="1500" b="0" i="0" u="none" strike="noStrike" cap="none" dirty="0">
                <a:solidFill>
                  <a:schemeClr val="bg1"/>
                </a:solidFill>
                <a:latin typeface="Open Sans" panose="020B0606030504020204" charset="0"/>
                <a:ea typeface="Open Sans" panose="020B0606030504020204" charset="0"/>
                <a:cs typeface="Open Sans" panose="020B0606030504020204" charset="0"/>
                <a:sym typeface="Arial"/>
              </a:rPr>
              <a:t>A3</a:t>
            </a:r>
            <a:endParaRPr dirty="0">
              <a:solidFill>
                <a:schemeClr val="bg1"/>
              </a:solidFill>
              <a:latin typeface="Open Sans" panose="020B0606030504020204" charset="0"/>
              <a:ea typeface="Open Sans" panose="020B0606030504020204" charset="0"/>
              <a:cs typeface="Open Sans" panose="020B0606030504020204" charset="0"/>
            </a:endParaRPr>
          </a:p>
        </p:txBody>
      </p:sp>
      <p:pic>
        <p:nvPicPr>
          <p:cNvPr id="6" name="Picture 5">
            <a:extLst>
              <a:ext uri="{FF2B5EF4-FFF2-40B4-BE49-F238E27FC236}">
                <a16:creationId xmlns:a16="http://schemas.microsoft.com/office/drawing/2014/main" id="{18EAC090-827C-4886-9B41-1C4A77C5E8D3}"/>
              </a:ext>
            </a:extLst>
          </p:cNvPr>
          <p:cNvPicPr/>
          <p:nvPr/>
        </p:nvPicPr>
        <p:blipFill>
          <a:blip r:embed="rId3"/>
          <a:stretch>
            <a:fillRect/>
          </a:stretch>
        </p:blipFill>
        <p:spPr>
          <a:xfrm>
            <a:off x="1676400" y="1833562"/>
            <a:ext cx="4648200" cy="3091815"/>
          </a:xfrm>
          <a:prstGeom prst="rect">
            <a:avLst/>
          </a:prstGeom>
        </p:spPr>
      </p:pic>
    </p:spTree>
    <p:extLst>
      <p:ext uri="{BB962C8B-B14F-4D97-AF65-F5344CB8AC3E}">
        <p14:creationId xmlns:p14="http://schemas.microsoft.com/office/powerpoint/2010/main" val="18176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Analog </a:t>
            </a:r>
            <a:r>
              <a:rPr lang="en-SG" dirty="0">
                <a:solidFill>
                  <a:srgbClr val="DB504A"/>
                </a:solidFill>
                <a:latin typeface="Open Sans" panose="020B0606030504020204" charset="0"/>
                <a:ea typeface="Open Sans" panose="020B0606030504020204" charset="0"/>
                <a:cs typeface="Open Sans" panose="020B0606030504020204" charset="0"/>
                <a:sym typeface="Calibri"/>
              </a:rPr>
              <a:t>Pins</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3933198" cy="3416400"/>
          </a:xfrm>
          <a:prstGeom prst="rect">
            <a:avLst/>
          </a:prstGeom>
        </p:spPr>
        <p:txBody>
          <a:bodyPr spcFirstLastPara="1" wrap="square" lIns="91425" tIns="91425" rIns="91425" bIns="91425" anchor="t" anchorCtr="0">
            <a:noAutofit/>
          </a:bodyPr>
          <a:lstStyle/>
          <a:p>
            <a:pPr marL="0" lvl="0" indent="0">
              <a:buNone/>
            </a:pPr>
            <a:r>
              <a:rPr lang="en-SG" dirty="0"/>
              <a:t>6 Analog Pins (A0 – A5)</a:t>
            </a:r>
          </a:p>
          <a:p>
            <a:pPr lvl="0"/>
            <a:r>
              <a:rPr lang="en-SG" dirty="0"/>
              <a:t>inputs from 0 to 255 (0V – 5V)</a:t>
            </a:r>
          </a:p>
          <a:p>
            <a:pPr lvl="0"/>
            <a:r>
              <a:rPr lang="en-SG" dirty="0"/>
              <a:t>output values from 0 to 1023 (0V – 5V)</a:t>
            </a:r>
          </a:p>
          <a:p>
            <a:pPr lvl="0"/>
            <a:endParaRPr lang="en-SG" dirty="0"/>
          </a:p>
          <a:p>
            <a:pPr lvl="0"/>
            <a:endParaRPr lang="en-SG" dirty="0"/>
          </a:p>
          <a:p>
            <a:pPr lvl="0"/>
            <a:endParaRPr lang="en-SG" dirty="0"/>
          </a:p>
          <a:p>
            <a:pPr marL="69850" lvl="0" indent="0">
              <a:buNone/>
            </a:pPr>
            <a:r>
              <a:rPr lang="en-SG" dirty="0" err="1"/>
              <a:t>analogRead</a:t>
            </a:r>
            <a:r>
              <a:rPr lang="en-SG" dirty="0"/>
              <a:t>(pin)</a:t>
            </a:r>
          </a:p>
          <a:p>
            <a:r>
              <a:rPr lang="en-SG" dirty="0"/>
              <a:t>Returns (0 - 1023)</a:t>
            </a:r>
          </a:p>
          <a:p>
            <a:pPr lvl="0"/>
            <a:endParaRPr lang="en-SG" dirty="0"/>
          </a:p>
          <a:p>
            <a:endParaRPr lang="en-SG" dirty="0"/>
          </a:p>
          <a:p>
            <a:pPr marL="342900" lvl="0" indent="-342900">
              <a:buAutoNum type="arabicPeriod"/>
            </a:pPr>
            <a:endParaRPr lang="en-SG" dirty="0"/>
          </a:p>
        </p:txBody>
      </p:sp>
      <p:sp>
        <p:nvSpPr>
          <p:cNvPr id="4" name="Google Shape;57;p12">
            <a:extLst>
              <a:ext uri="{FF2B5EF4-FFF2-40B4-BE49-F238E27FC236}">
                <a16:creationId xmlns:a16="http://schemas.microsoft.com/office/drawing/2014/main" id="{C0E745AF-77D8-4FED-B12E-A96359A887E2}"/>
              </a:ext>
            </a:extLst>
          </p:cNvPr>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analogWrite</a:t>
            </a:r>
            <a:r>
              <a:rPr lang="en-SG" dirty="0"/>
              <a:t>(</a:t>
            </a:r>
            <a:r>
              <a:rPr lang="en-SG" dirty="0" err="1"/>
              <a:t>pin,value</a:t>
            </a:r>
            <a:r>
              <a:rPr lang="en-SG" dirty="0"/>
              <a:t>)</a:t>
            </a:r>
          </a:p>
          <a:p>
            <a:r>
              <a:rPr lang="en-SG" dirty="0"/>
              <a:t>Change the output of the </a:t>
            </a:r>
            <a:r>
              <a:rPr lang="en-SG" dirty="0" err="1"/>
              <a:t>analog</a:t>
            </a:r>
            <a:r>
              <a:rPr lang="en-SG" dirty="0"/>
              <a:t> pin</a:t>
            </a:r>
          </a:p>
          <a:p>
            <a:r>
              <a:rPr lang="en-SG" dirty="0"/>
              <a:t>Value range: (0 – 255) → Corresponds to 0V to 5V</a:t>
            </a:r>
          </a:p>
          <a:p>
            <a:r>
              <a:rPr lang="en-SG" dirty="0"/>
              <a:t>Digital pins with PWM can use this function</a:t>
            </a:r>
          </a:p>
        </p:txBody>
      </p:sp>
    </p:spTree>
    <p:extLst>
      <p:ext uri="{BB962C8B-B14F-4D97-AF65-F5344CB8AC3E}">
        <p14:creationId xmlns:p14="http://schemas.microsoft.com/office/powerpoint/2010/main" val="200647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 name="Picture 3">
            <a:extLst>
              <a:ext uri="{FF2B5EF4-FFF2-40B4-BE49-F238E27FC236}">
                <a16:creationId xmlns:a16="http://schemas.microsoft.com/office/drawing/2014/main" id="{E629CDA3-7C2D-44B1-9353-1F7EE26B5F12}"/>
              </a:ext>
            </a:extLst>
          </p:cNvPr>
          <p:cNvPicPr>
            <a:picLocks noChangeAspect="1"/>
          </p:cNvPicPr>
          <p:nvPr/>
        </p:nvPicPr>
        <p:blipFill>
          <a:blip r:embed="rId3"/>
          <a:stretch>
            <a:fillRect/>
          </a:stretch>
        </p:blipFill>
        <p:spPr>
          <a:xfrm>
            <a:off x="354704" y="2022863"/>
            <a:ext cx="4626174" cy="3019479"/>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 Resistor and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5745604" cy="3416400"/>
          </a:xfrm>
        </p:spPr>
        <p:txBody>
          <a:bodyPr/>
          <a:lstStyle/>
          <a:p>
            <a:pPr marL="139700" indent="0">
              <a:buNone/>
            </a:pPr>
            <a:r>
              <a:rPr lang="en-US" b="1" dirty="0"/>
              <a:t>Objective: </a:t>
            </a:r>
            <a:r>
              <a:rPr lang="en-US" dirty="0"/>
              <a:t>To control the brightness of the LED with </a:t>
            </a:r>
          </a:p>
          <a:p>
            <a:pPr marL="139700" indent="0">
              <a:buNone/>
            </a:pPr>
            <a:r>
              <a:rPr lang="en-US" dirty="0"/>
              <a:t>a variable resistor without using a “circuit method”</a:t>
            </a:r>
            <a:endParaRPr lang="en-SG" dirty="0"/>
          </a:p>
        </p:txBody>
      </p:sp>
      <p:sp>
        <p:nvSpPr>
          <p:cNvPr id="6" name="TextBox 5"/>
          <p:cNvSpPr txBox="1"/>
          <p:nvPr/>
        </p:nvSpPr>
        <p:spPr>
          <a:xfrm rot="18848005">
            <a:off x="955657" y="2447091"/>
            <a:ext cx="3414194" cy="830997"/>
          </a:xfrm>
          <a:prstGeom prst="rect">
            <a:avLst/>
          </a:prstGeom>
          <a:noFill/>
        </p:spPr>
        <p:txBody>
          <a:bodyPr wrap="square" rtlCol="0">
            <a:spAutoFit/>
          </a:bodyPr>
          <a:lstStyle/>
          <a:p>
            <a:r>
              <a:rPr lang="en-SG" sz="4800" b="1" dirty="0">
                <a:solidFill>
                  <a:srgbClr val="DB504A"/>
                </a:solidFill>
                <a:latin typeface="Open Sans" panose="020B0606030504020204" pitchFamily="34" charset="0"/>
                <a:ea typeface="Open Sans" panose="020B0606030504020204" pitchFamily="34" charset="0"/>
                <a:cs typeface="Open Sans" panose="020B0606030504020204" pitchFamily="34" charset="0"/>
              </a:rPr>
              <a:t>WRONG</a:t>
            </a:r>
          </a:p>
        </p:txBody>
      </p:sp>
    </p:spTree>
    <p:extLst>
      <p:ext uri="{BB962C8B-B14F-4D97-AF65-F5344CB8AC3E}">
        <p14:creationId xmlns:p14="http://schemas.microsoft.com/office/powerpoint/2010/main" val="288570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t>Intro to </a:t>
            </a:r>
            <a:r>
              <a:rPr lang="en" dirty="0">
                <a:solidFill>
                  <a:srgbClr val="DB504A"/>
                </a:solidFill>
              </a:rPr>
              <a:t>Arduino</a:t>
            </a:r>
            <a:endParaRPr dirty="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Variable Resistor and </a:t>
            </a:r>
            <a:r>
              <a:rPr lang="en" dirty="0">
                <a:solidFill>
                  <a:srgbClr val="DB504A"/>
                </a:solidFill>
              </a:rPr>
              <a:t>LED</a:t>
            </a:r>
            <a:endParaRPr dirty="0">
              <a:solidFill>
                <a:srgbClr val="DB504A"/>
              </a:solidFill>
            </a:endParaRPr>
          </a:p>
        </p:txBody>
      </p:sp>
      <p:sp>
        <p:nvSpPr>
          <p:cNvPr id="57" name="Google Shape;57;p12"/>
          <p:cNvSpPr txBox="1">
            <a:spLocks noGrp="1"/>
          </p:cNvSpPr>
          <p:nvPr>
            <p:ph type="body" idx="2"/>
          </p:nvPr>
        </p:nvSpPr>
        <p:spPr>
          <a:xfrm>
            <a:off x="542694" y="1152475"/>
            <a:ext cx="4170556" cy="3416400"/>
          </a:xfrm>
          <a:prstGeom prst="rect">
            <a:avLst/>
          </a:prstGeom>
        </p:spPr>
        <p:txBody>
          <a:bodyPr spcFirstLastPara="1" wrap="square" lIns="91425" tIns="91425" rIns="91425" bIns="91425" anchor="t" anchorCtr="0">
            <a:noAutofit/>
          </a:bodyPr>
          <a:lstStyle/>
          <a:p>
            <a:pPr marL="69850" indent="0">
              <a:buNone/>
            </a:pPr>
            <a:r>
              <a:rPr lang="en-SG" dirty="0"/>
              <a:t>Use Serial monitor to debug the code</a:t>
            </a:r>
          </a:p>
          <a:p>
            <a:pPr marL="69850" indent="0">
              <a:buNone/>
            </a:pPr>
            <a:endParaRPr lang="en-SG" dirty="0"/>
          </a:p>
          <a:p>
            <a:pPr marL="69850" indent="0">
              <a:buNone/>
            </a:pPr>
            <a:r>
              <a:rPr lang="en-SG" dirty="0" err="1"/>
              <a:t>Serial.begin</a:t>
            </a:r>
            <a:r>
              <a:rPr lang="en-SG" dirty="0"/>
              <a:t>(value) and </a:t>
            </a:r>
            <a:r>
              <a:rPr lang="en-SG" dirty="0" err="1"/>
              <a:t>Serial.println</a:t>
            </a:r>
            <a:r>
              <a:rPr lang="en-SG" dirty="0"/>
              <a:t>(value)</a:t>
            </a:r>
          </a:p>
          <a:p>
            <a:r>
              <a:rPr lang="en-SG" dirty="0" err="1"/>
              <a:t>Serial.begin</a:t>
            </a:r>
            <a:r>
              <a:rPr lang="en-SG" dirty="0"/>
              <a:t>(value) is placed in setup()</a:t>
            </a:r>
          </a:p>
          <a:p>
            <a:endParaRPr lang="en-SG" dirty="0"/>
          </a:p>
          <a:p>
            <a:endParaRPr lang="en-SG" dirty="0"/>
          </a:p>
          <a:p>
            <a:pPr marL="69850" indent="0">
              <a:buNone/>
            </a:pPr>
            <a:r>
              <a:rPr lang="en-SG" dirty="0"/>
              <a:t>Value must be specified, 9600 is commonly used</a:t>
            </a:r>
          </a:p>
          <a:p>
            <a:pPr marL="139700" indent="0">
              <a:buNone/>
            </a:pPr>
            <a:endParaRPr lang="en-SG" dirty="0"/>
          </a:p>
        </p:txBody>
      </p:sp>
      <p:pic>
        <p:nvPicPr>
          <p:cNvPr id="5" name="Picture 4">
            <a:extLst>
              <a:ext uri="{FF2B5EF4-FFF2-40B4-BE49-F238E27FC236}">
                <a16:creationId xmlns:a16="http://schemas.microsoft.com/office/drawing/2014/main" id="{EB72ABE0-3F7B-4AF6-B51B-16200A50052D}"/>
              </a:ext>
            </a:extLst>
          </p:cNvPr>
          <p:cNvPicPr>
            <a:picLocks noChangeAspect="1"/>
          </p:cNvPicPr>
          <p:nvPr/>
        </p:nvPicPr>
        <p:blipFill>
          <a:blip r:embed="rId3"/>
          <a:stretch>
            <a:fillRect/>
          </a:stretch>
        </p:blipFill>
        <p:spPr>
          <a:xfrm>
            <a:off x="5077522" y="1017725"/>
            <a:ext cx="3171825" cy="2752725"/>
          </a:xfrm>
          <a:prstGeom prst="rect">
            <a:avLst/>
          </a:prstGeom>
        </p:spPr>
      </p:pic>
    </p:spTree>
    <p:extLst>
      <p:ext uri="{BB962C8B-B14F-4D97-AF65-F5344CB8AC3E}">
        <p14:creationId xmlns:p14="http://schemas.microsoft.com/office/powerpoint/2010/main" val="827153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Variable Resistor and </a:t>
            </a:r>
            <a:r>
              <a:rPr lang="en" dirty="0">
                <a:solidFill>
                  <a:srgbClr val="DB504A"/>
                </a:solidFill>
              </a:rPr>
              <a:t>LED</a:t>
            </a:r>
            <a:endParaRPr dirty="0">
              <a:solidFill>
                <a:srgbClr val="DB504A"/>
              </a:solidFill>
            </a:endParaRPr>
          </a:p>
        </p:txBody>
      </p:sp>
      <p:sp>
        <p:nvSpPr>
          <p:cNvPr id="57" name="Google Shape;57;p12"/>
          <p:cNvSpPr txBox="1">
            <a:spLocks noGrp="1"/>
          </p:cNvSpPr>
          <p:nvPr>
            <p:ph type="body" idx="2"/>
          </p:nvPr>
        </p:nvSpPr>
        <p:spPr>
          <a:xfrm>
            <a:off x="542694" y="1152475"/>
            <a:ext cx="4170556" cy="3416400"/>
          </a:xfrm>
          <a:prstGeom prst="rect">
            <a:avLst/>
          </a:prstGeom>
        </p:spPr>
        <p:txBody>
          <a:bodyPr spcFirstLastPara="1" wrap="square" lIns="91425" tIns="91425" rIns="91425" bIns="91425" anchor="t" anchorCtr="0">
            <a:noAutofit/>
          </a:bodyPr>
          <a:lstStyle/>
          <a:p>
            <a:pPr marL="69850" indent="0">
              <a:buNone/>
            </a:pPr>
            <a:r>
              <a:rPr lang="en-SG" dirty="0"/>
              <a:t>Use Serial monitor to debug the code</a:t>
            </a:r>
          </a:p>
          <a:p>
            <a:pPr marL="69850" indent="0">
              <a:buNone/>
            </a:pPr>
            <a:endParaRPr lang="en-SG" dirty="0"/>
          </a:p>
          <a:p>
            <a:pPr marL="69850" indent="0">
              <a:buNone/>
            </a:pPr>
            <a:endParaRPr lang="en-SG" dirty="0"/>
          </a:p>
          <a:p>
            <a:pPr marL="69850" indent="0">
              <a:buNone/>
            </a:pPr>
            <a:r>
              <a:rPr lang="en-SG" dirty="0"/>
              <a:t>What will appear on the Serial Monitor? </a:t>
            </a:r>
          </a:p>
          <a:p>
            <a:pPr marL="69850" indent="0">
              <a:buNone/>
            </a:pPr>
            <a:endParaRPr lang="en-SG" dirty="0"/>
          </a:p>
          <a:p>
            <a:pPr marL="139700" indent="0">
              <a:buNone/>
            </a:pPr>
            <a:endParaRPr lang="en-SG" dirty="0"/>
          </a:p>
        </p:txBody>
      </p:sp>
      <p:pic>
        <p:nvPicPr>
          <p:cNvPr id="2" name="Picture 1">
            <a:extLst>
              <a:ext uri="{FF2B5EF4-FFF2-40B4-BE49-F238E27FC236}">
                <a16:creationId xmlns:a16="http://schemas.microsoft.com/office/drawing/2014/main" id="{BE972B4C-0641-4FF3-862B-DA58AFF9FFCC}"/>
              </a:ext>
            </a:extLst>
          </p:cNvPr>
          <p:cNvPicPr>
            <a:picLocks noChangeAspect="1"/>
          </p:cNvPicPr>
          <p:nvPr/>
        </p:nvPicPr>
        <p:blipFill rotWithShape="1">
          <a:blip r:embed="rId3"/>
          <a:srcRect l="29816" t="12285" r="8318" b="7354"/>
          <a:stretch/>
        </p:blipFill>
        <p:spPr>
          <a:xfrm>
            <a:off x="4185425" y="929268"/>
            <a:ext cx="2059258" cy="4133385"/>
          </a:xfrm>
          <a:prstGeom prst="rect">
            <a:avLst/>
          </a:prstGeom>
        </p:spPr>
      </p:pic>
      <p:pic>
        <p:nvPicPr>
          <p:cNvPr id="3" name="Picture 2">
            <a:extLst>
              <a:ext uri="{FF2B5EF4-FFF2-40B4-BE49-F238E27FC236}">
                <a16:creationId xmlns:a16="http://schemas.microsoft.com/office/drawing/2014/main" id="{7CD06B31-FB7B-40D0-AC2D-4C4201B1A40F}"/>
              </a:ext>
            </a:extLst>
          </p:cNvPr>
          <p:cNvPicPr>
            <a:picLocks noChangeAspect="1"/>
          </p:cNvPicPr>
          <p:nvPr/>
        </p:nvPicPr>
        <p:blipFill rotWithShape="1">
          <a:blip r:embed="rId4"/>
          <a:srcRect t="3193" b="6911"/>
          <a:stretch/>
        </p:blipFill>
        <p:spPr>
          <a:xfrm>
            <a:off x="5546116" y="929267"/>
            <a:ext cx="1940070" cy="4133385"/>
          </a:xfrm>
          <a:prstGeom prst="rect">
            <a:avLst/>
          </a:prstGeom>
        </p:spPr>
      </p:pic>
      <p:sp>
        <p:nvSpPr>
          <p:cNvPr id="4" name="TextBox 3">
            <a:extLst>
              <a:ext uri="{FF2B5EF4-FFF2-40B4-BE49-F238E27FC236}">
                <a16:creationId xmlns:a16="http://schemas.microsoft.com/office/drawing/2014/main" id="{4B242203-815A-4CCE-85D6-CB111DE99F0D}"/>
              </a:ext>
            </a:extLst>
          </p:cNvPr>
          <p:cNvSpPr txBox="1"/>
          <p:nvPr/>
        </p:nvSpPr>
        <p:spPr>
          <a:xfrm>
            <a:off x="624736" y="2571750"/>
            <a:ext cx="3174381" cy="523220"/>
          </a:xfrm>
          <a:prstGeom prst="rect">
            <a:avLst/>
          </a:prstGeom>
          <a:noFill/>
        </p:spPr>
        <p:txBody>
          <a:bodyPr wrap="square" rtlCol="0">
            <a:spAutoFit/>
          </a:bodyPr>
          <a:lstStyle/>
          <a:p>
            <a:r>
              <a:rPr lang="en-SG" dirty="0">
                <a:solidFill>
                  <a:srgbClr val="084C61"/>
                </a:solidFill>
                <a:latin typeface="Open Sans" panose="020B0606030504020204" pitchFamily="34" charset="0"/>
                <a:ea typeface="Open Sans" panose="020B0606030504020204" pitchFamily="34" charset="0"/>
                <a:cs typeface="Open Sans" panose="020B0606030504020204" pitchFamily="34" charset="0"/>
              </a:rPr>
              <a:t>Values from  0 - 1023</a:t>
            </a:r>
          </a:p>
          <a:p>
            <a:endParaRPr lang="en-SG" dirty="0"/>
          </a:p>
        </p:txBody>
      </p:sp>
    </p:spTree>
    <p:extLst>
      <p:ext uri="{BB962C8B-B14F-4D97-AF65-F5344CB8AC3E}">
        <p14:creationId xmlns:p14="http://schemas.microsoft.com/office/powerpoint/2010/main" val="4011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 Resistor and </a:t>
            </a:r>
            <a:r>
              <a:rPr lang="en" dirty="0">
                <a:solidFill>
                  <a:srgbClr val="DB504A"/>
                </a:solidFill>
              </a:rPr>
              <a:t>LED</a:t>
            </a:r>
            <a:endParaRPr dirty="0">
              <a:solidFill>
                <a:srgbClr val="DB504A"/>
              </a:solidFill>
            </a:endParaRPr>
          </a:p>
        </p:txBody>
      </p:sp>
      <p:sp>
        <p:nvSpPr>
          <p:cNvPr id="2" name="Text Placeholder 1"/>
          <p:cNvSpPr>
            <a:spLocks noGrp="1"/>
          </p:cNvSpPr>
          <p:nvPr>
            <p:ph type="body" idx="1"/>
          </p:nvPr>
        </p:nvSpPr>
        <p:spPr>
          <a:xfrm>
            <a:off x="311700" y="1152475"/>
            <a:ext cx="7189354" cy="3416400"/>
          </a:xfrm>
        </p:spPr>
        <p:txBody>
          <a:bodyPr/>
          <a:lstStyle/>
          <a:p>
            <a:pPr marL="139700" indent="0">
              <a:buNone/>
            </a:pPr>
            <a:r>
              <a:rPr lang="en-SG" dirty="0"/>
              <a:t>The output from </a:t>
            </a:r>
            <a:r>
              <a:rPr lang="en-SG" dirty="0" err="1"/>
              <a:t>analogRead</a:t>
            </a:r>
            <a:r>
              <a:rPr lang="en-SG" dirty="0"/>
              <a:t>(A3) ranges from 0 – 1023</a:t>
            </a:r>
          </a:p>
          <a:p>
            <a:pPr marL="139700" indent="0">
              <a:buNone/>
            </a:pPr>
            <a:endParaRPr lang="en-SG" dirty="0"/>
          </a:p>
          <a:p>
            <a:pPr marL="139700" indent="0">
              <a:buNone/>
            </a:pPr>
            <a:r>
              <a:rPr lang="en-SG" dirty="0"/>
              <a:t>However, </a:t>
            </a:r>
            <a:r>
              <a:rPr lang="en-SG" dirty="0" err="1"/>
              <a:t>analogWrite</a:t>
            </a:r>
            <a:r>
              <a:rPr lang="en-SG" dirty="0"/>
              <a:t>() only allow input values from 0 – 255</a:t>
            </a:r>
          </a:p>
          <a:p>
            <a:pPr marL="139700" indent="0">
              <a:buNone/>
            </a:pPr>
            <a:endParaRPr lang="en-SG" dirty="0"/>
          </a:p>
          <a:p>
            <a:pPr marL="139700" indent="0">
              <a:buNone/>
            </a:pPr>
            <a:r>
              <a:rPr lang="en-SG" dirty="0"/>
              <a:t>Hence, as the variable resistor is turned, the brightness of LED changes from dark to bright 3 times.</a:t>
            </a:r>
          </a:p>
          <a:p>
            <a:pPr marL="139700" indent="0">
              <a:buNone/>
            </a:pPr>
            <a:endParaRPr lang="en-SG" dirty="0"/>
          </a:p>
          <a:p>
            <a:pPr marL="139700" indent="0">
              <a:buNone/>
            </a:pPr>
            <a:r>
              <a:rPr lang="en-SG" dirty="0"/>
              <a:t>We need to use </a:t>
            </a:r>
            <a:r>
              <a:rPr lang="en-SG" dirty="0">
                <a:solidFill>
                  <a:srgbClr val="E3B505"/>
                </a:solidFill>
              </a:rPr>
              <a:t>map</a:t>
            </a:r>
            <a:r>
              <a:rPr lang="en-SG" dirty="0"/>
              <a:t> function to limit the input values.</a:t>
            </a:r>
          </a:p>
        </p:txBody>
      </p:sp>
    </p:spTree>
    <p:extLst>
      <p:ext uri="{BB962C8B-B14F-4D97-AF65-F5344CB8AC3E}">
        <p14:creationId xmlns:p14="http://schemas.microsoft.com/office/powerpoint/2010/main" val="55318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Variable Resistor and </a:t>
            </a:r>
            <a:r>
              <a:rPr lang="en" dirty="0">
                <a:solidFill>
                  <a:srgbClr val="DB504A"/>
                </a:solidFill>
              </a:rPr>
              <a:t>LED</a:t>
            </a:r>
            <a:endParaRPr dirty="0">
              <a:solidFill>
                <a:srgbClr val="DB504A"/>
              </a:solidFill>
            </a:endParaRPr>
          </a:p>
        </p:txBody>
      </p:sp>
      <p:sp>
        <p:nvSpPr>
          <p:cNvPr id="56" name="Google Shape;56;p12"/>
          <p:cNvSpPr txBox="1">
            <a:spLocks noGrp="1"/>
          </p:cNvSpPr>
          <p:nvPr>
            <p:ph type="body" idx="1"/>
          </p:nvPr>
        </p:nvSpPr>
        <p:spPr>
          <a:xfrm>
            <a:off x="311699" y="1152475"/>
            <a:ext cx="6380046" cy="3416400"/>
          </a:xfrm>
          <a:prstGeom prst="rect">
            <a:avLst/>
          </a:prstGeom>
        </p:spPr>
        <p:txBody>
          <a:bodyPr spcFirstLastPara="1" wrap="square" lIns="91425" tIns="91425" rIns="91425" bIns="91425" anchor="t" anchorCtr="0">
            <a:noAutofit/>
          </a:bodyPr>
          <a:lstStyle/>
          <a:p>
            <a:pPr marL="69850" indent="0">
              <a:buNone/>
            </a:pPr>
            <a:r>
              <a:rPr lang="en-US" dirty="0"/>
              <a:t>map(</a:t>
            </a:r>
            <a:r>
              <a:rPr lang="en-US" dirty="0">
                <a:solidFill>
                  <a:srgbClr val="E3B505"/>
                </a:solidFill>
              </a:rPr>
              <a:t>value</a:t>
            </a:r>
            <a:r>
              <a:rPr lang="en-US" dirty="0"/>
              <a:t>, </a:t>
            </a:r>
            <a:r>
              <a:rPr lang="en-US" dirty="0" err="1">
                <a:solidFill>
                  <a:srgbClr val="C1272D"/>
                </a:solidFill>
              </a:rPr>
              <a:t>fromLow</a:t>
            </a:r>
            <a:r>
              <a:rPr lang="en-US" dirty="0"/>
              <a:t>, </a:t>
            </a:r>
            <a:r>
              <a:rPr lang="en-US" dirty="0" err="1"/>
              <a:t>fromHigh</a:t>
            </a:r>
            <a:r>
              <a:rPr lang="en-US" dirty="0"/>
              <a:t>, </a:t>
            </a:r>
            <a:r>
              <a:rPr lang="en-US" dirty="0" err="1">
                <a:solidFill>
                  <a:srgbClr val="6BBD97"/>
                </a:solidFill>
              </a:rPr>
              <a:t>toLow</a:t>
            </a:r>
            <a:r>
              <a:rPr lang="en-US" dirty="0"/>
              <a:t>, </a:t>
            </a:r>
            <a:r>
              <a:rPr lang="en-US" dirty="0" err="1">
                <a:solidFill>
                  <a:srgbClr val="A6A5E1"/>
                </a:solidFill>
              </a:rPr>
              <a:t>toHigh</a:t>
            </a:r>
            <a:r>
              <a:rPr lang="en-US" dirty="0"/>
              <a:t>) </a:t>
            </a:r>
          </a:p>
          <a:p>
            <a:pPr marL="69850" indent="0">
              <a:buNone/>
            </a:pPr>
            <a:endParaRPr lang="en-US" dirty="0"/>
          </a:p>
          <a:p>
            <a:pPr marL="355600" indent="-285750"/>
            <a:r>
              <a:rPr lang="en-US" dirty="0">
                <a:solidFill>
                  <a:srgbClr val="E3B505"/>
                </a:solidFill>
              </a:rPr>
              <a:t>Value		</a:t>
            </a:r>
            <a:r>
              <a:rPr lang="en-US" dirty="0"/>
              <a:t>: the number to map</a:t>
            </a:r>
          </a:p>
          <a:p>
            <a:pPr marL="355600" indent="-285750"/>
            <a:r>
              <a:rPr lang="en-US" dirty="0" err="1">
                <a:solidFill>
                  <a:srgbClr val="C1272D"/>
                </a:solidFill>
              </a:rPr>
              <a:t>fromLow</a:t>
            </a:r>
            <a:r>
              <a:rPr lang="en-US" dirty="0">
                <a:solidFill>
                  <a:srgbClr val="C1272D"/>
                </a:solidFill>
              </a:rPr>
              <a:t>	</a:t>
            </a:r>
            <a:r>
              <a:rPr lang="en-US" dirty="0"/>
              <a:t>: the lower bound of the value’s current range</a:t>
            </a:r>
          </a:p>
          <a:p>
            <a:pPr marL="355600" indent="-285750"/>
            <a:r>
              <a:rPr lang="en-US" dirty="0" err="1"/>
              <a:t>fromHigh</a:t>
            </a:r>
            <a:r>
              <a:rPr lang="en-US" dirty="0"/>
              <a:t>	: the upper bound of the value’s current range</a:t>
            </a:r>
          </a:p>
          <a:p>
            <a:pPr marL="355600" indent="-285750"/>
            <a:r>
              <a:rPr lang="en-US" dirty="0" err="1">
                <a:solidFill>
                  <a:srgbClr val="6BBD97"/>
                </a:solidFill>
              </a:rPr>
              <a:t>toLow</a:t>
            </a:r>
            <a:r>
              <a:rPr lang="en-US" dirty="0">
                <a:solidFill>
                  <a:srgbClr val="6BBD97"/>
                </a:solidFill>
              </a:rPr>
              <a:t>		</a:t>
            </a:r>
            <a:r>
              <a:rPr lang="en-US" dirty="0"/>
              <a:t>: the lower bound of the value’s target range</a:t>
            </a:r>
          </a:p>
          <a:p>
            <a:pPr marL="355600" indent="-285750"/>
            <a:r>
              <a:rPr lang="en-US" dirty="0" err="1">
                <a:solidFill>
                  <a:srgbClr val="A6A5E1"/>
                </a:solidFill>
              </a:rPr>
              <a:t>toHigh</a:t>
            </a:r>
            <a:r>
              <a:rPr lang="en-US" dirty="0">
                <a:solidFill>
                  <a:srgbClr val="A6A5E1"/>
                </a:solidFill>
              </a:rPr>
              <a:t>		</a:t>
            </a:r>
            <a:r>
              <a:rPr lang="en-US" dirty="0"/>
              <a:t>: the upper bound of the value’s target range</a:t>
            </a:r>
          </a:p>
          <a:p>
            <a:pPr marL="69850" lvl="0" indent="0">
              <a:buNone/>
            </a:pPr>
            <a:endParaRPr lang="en-US" dirty="0" err="1"/>
          </a:p>
        </p:txBody>
      </p:sp>
    </p:spTree>
    <p:extLst>
      <p:ext uri="{BB962C8B-B14F-4D97-AF65-F5344CB8AC3E}">
        <p14:creationId xmlns:p14="http://schemas.microsoft.com/office/powerpoint/2010/main" val="3675824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a:extLst>
              <a:ext uri="{FF2B5EF4-FFF2-40B4-BE49-F238E27FC236}">
                <a16:creationId xmlns:a16="http://schemas.microsoft.com/office/drawing/2014/main" id="{4FABA6BC-3FF0-4191-B043-8F9F660FA3B5}"/>
              </a:ext>
            </a:extLst>
          </p:cNvPr>
          <p:cNvPicPr>
            <a:picLocks noChangeAspect="1"/>
          </p:cNvPicPr>
          <p:nvPr/>
        </p:nvPicPr>
        <p:blipFill>
          <a:blip r:embed="rId3"/>
          <a:stretch>
            <a:fillRect/>
          </a:stretch>
        </p:blipFill>
        <p:spPr>
          <a:xfrm>
            <a:off x="1425265" y="1283337"/>
            <a:ext cx="4870505" cy="2851643"/>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Variable Resistor and </a:t>
            </a:r>
            <a:r>
              <a:rPr lang="en" dirty="0">
                <a:solidFill>
                  <a:srgbClr val="DB504A"/>
                </a:solidFill>
              </a:rPr>
              <a:t>LED</a:t>
            </a:r>
            <a:endParaRPr dirty="0">
              <a:solidFill>
                <a:srgbClr val="DB504A"/>
              </a:solidFill>
            </a:endParaRPr>
          </a:p>
        </p:txBody>
      </p:sp>
      <p:sp>
        <p:nvSpPr>
          <p:cNvPr id="13" name="Google Shape;519;p41">
            <a:extLst>
              <a:ext uri="{FF2B5EF4-FFF2-40B4-BE49-F238E27FC236}">
                <a16:creationId xmlns:a16="http://schemas.microsoft.com/office/drawing/2014/main" id="{AE410AAE-4135-419C-B6F1-7D1FA06C1DEC}"/>
              </a:ext>
            </a:extLst>
          </p:cNvPr>
          <p:cNvSpPr/>
          <p:nvPr/>
        </p:nvSpPr>
        <p:spPr>
          <a:xfrm>
            <a:off x="3559018" y="3415324"/>
            <a:ext cx="2573211" cy="34494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b="0" i="0" u="none" strike="noStrike" cap="none">
              <a:solidFill>
                <a:srgbClr val="FFFFFF"/>
              </a:solidFill>
              <a:latin typeface="Open Sans" panose="020B0606030504020204" charset="0"/>
              <a:ea typeface="Open Sans" panose="020B0606030504020204" charset="0"/>
              <a:cs typeface="Open Sans" panose="020B0606030504020204" charset="0"/>
              <a:sym typeface="Helvetica Neue"/>
            </a:endParaRPr>
          </a:p>
        </p:txBody>
      </p:sp>
      <p:sp>
        <p:nvSpPr>
          <p:cNvPr id="14" name="Google Shape;521;p41">
            <a:extLst>
              <a:ext uri="{FF2B5EF4-FFF2-40B4-BE49-F238E27FC236}">
                <a16:creationId xmlns:a16="http://schemas.microsoft.com/office/drawing/2014/main" id="{F1AD0D19-682C-423D-BFD3-3B0D3B88EF76}"/>
              </a:ext>
            </a:extLst>
          </p:cNvPr>
          <p:cNvSpPr txBox="1"/>
          <p:nvPr/>
        </p:nvSpPr>
        <p:spPr>
          <a:xfrm>
            <a:off x="3990038" y="2173945"/>
            <a:ext cx="3120300" cy="6586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i="0" u="none" strike="noStrike" cap="none" dirty="0">
                <a:solidFill>
                  <a:srgbClr val="084C61"/>
                </a:solidFill>
                <a:latin typeface="Open Sans" panose="020B0606030504020204" charset="0"/>
                <a:ea typeface="Open Sans" panose="020B0606030504020204" charset="0"/>
                <a:cs typeface="Open Sans" panose="020B0606030504020204" charset="0"/>
                <a:sym typeface="Arial"/>
              </a:rPr>
              <a:t>Map the values from </a:t>
            </a:r>
            <a:r>
              <a:rPr lang="en-SG" b="1" i="0" u="none" strike="noStrike" cap="none" dirty="0" err="1">
                <a:solidFill>
                  <a:srgbClr val="084C61"/>
                </a:solidFill>
                <a:latin typeface="Open Sans" panose="020B0606030504020204" charset="0"/>
                <a:ea typeface="Open Sans" panose="020B0606030504020204" charset="0"/>
                <a:cs typeface="Open Sans" panose="020B0606030504020204" charset="0"/>
                <a:sym typeface="Arial"/>
              </a:rPr>
              <a:t>analogRead</a:t>
            </a:r>
            <a:r>
              <a:rPr lang="en-SG" b="1" i="0" u="none" strike="noStrike" cap="none" dirty="0">
                <a:solidFill>
                  <a:srgbClr val="084C61"/>
                </a:solidFill>
                <a:latin typeface="Open Sans" panose="020B0606030504020204" charset="0"/>
                <a:ea typeface="Open Sans" panose="020B0606030504020204" charset="0"/>
                <a:cs typeface="Open Sans" panose="020B0606030504020204" charset="0"/>
                <a:sym typeface="Arial"/>
              </a:rPr>
              <a:t> to (0,255)</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15" name="Google Shape;523;p41">
            <a:extLst>
              <a:ext uri="{FF2B5EF4-FFF2-40B4-BE49-F238E27FC236}">
                <a16:creationId xmlns:a16="http://schemas.microsoft.com/office/drawing/2014/main" id="{1160E535-80FA-4138-B65D-87BDE4442287}"/>
              </a:ext>
            </a:extLst>
          </p:cNvPr>
          <p:cNvCxnSpPr>
            <a:cxnSpLocks/>
          </p:cNvCxnSpPr>
          <p:nvPr/>
        </p:nvCxnSpPr>
        <p:spPr>
          <a:xfrm flipV="1">
            <a:off x="5113466" y="2709159"/>
            <a:ext cx="72299" cy="491540"/>
          </a:xfrm>
          <a:prstGeom prst="straightConnector1">
            <a:avLst/>
          </a:prstGeom>
          <a:noFill/>
          <a:ln w="9525" cap="flat" cmpd="sng">
            <a:solidFill>
              <a:schemeClr val="dk1"/>
            </a:solidFill>
            <a:prstDash val="solid"/>
            <a:round/>
            <a:headEnd type="none" w="sm" len="sm"/>
            <a:tailEnd type="triangle" w="med" len="med"/>
          </a:ln>
        </p:spPr>
      </p:cxnSp>
    </p:spTree>
    <p:extLst>
      <p:ext uri="{BB962C8B-B14F-4D97-AF65-F5344CB8AC3E}">
        <p14:creationId xmlns:p14="http://schemas.microsoft.com/office/powerpoint/2010/main" val="3015823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t>Practical 2:</a:t>
            </a:r>
            <a:br>
              <a:rPr lang="en" dirty="0"/>
            </a:br>
            <a:r>
              <a:rPr lang="en" dirty="0">
                <a:solidFill>
                  <a:srgbClr val="DB504A"/>
                </a:solidFill>
              </a:rPr>
              <a:t>Servo</a:t>
            </a:r>
            <a:endParaRPr dirty="0">
              <a:solidFill>
                <a:srgbClr val="DB504A"/>
              </a:solidFill>
              <a:sym typeface="Open Sans"/>
            </a:endParaRPr>
          </a:p>
        </p:txBody>
      </p:sp>
    </p:spTree>
    <p:extLst>
      <p:ext uri="{BB962C8B-B14F-4D97-AF65-F5344CB8AC3E}">
        <p14:creationId xmlns:p14="http://schemas.microsoft.com/office/powerpoint/2010/main" val="1877534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Servo!</a:t>
            </a:r>
            <a:endParaRPr dirty="0"/>
          </a:p>
        </p:txBody>
      </p:sp>
      <p:sp>
        <p:nvSpPr>
          <p:cNvPr id="2" name="Text Placeholder 1"/>
          <p:cNvSpPr>
            <a:spLocks noGrp="1"/>
          </p:cNvSpPr>
          <p:nvPr>
            <p:ph type="body" idx="1"/>
          </p:nvPr>
        </p:nvSpPr>
        <p:spPr>
          <a:xfrm>
            <a:off x="311700" y="1152475"/>
            <a:ext cx="4554214" cy="3416400"/>
          </a:xfrm>
        </p:spPr>
        <p:txBody>
          <a:bodyPr/>
          <a:lstStyle/>
          <a:p>
            <a:pPr marL="139700" indent="0">
              <a:buNone/>
            </a:pPr>
            <a:r>
              <a:rPr lang="en-US" sz="2000" dirty="0"/>
              <a:t>Allow the shaft to be positioned at various angles, usually between </a:t>
            </a:r>
            <a:r>
              <a:rPr lang="en-US" sz="2000" dirty="0">
                <a:solidFill>
                  <a:srgbClr val="DB504A"/>
                </a:solidFill>
              </a:rPr>
              <a:t>0 and 180 degrees</a:t>
            </a:r>
            <a:r>
              <a:rPr lang="en-US" sz="2000" dirty="0"/>
              <a:t>.</a:t>
            </a:r>
          </a:p>
          <a:p>
            <a:pPr marL="139700" indent="0">
              <a:buNone/>
            </a:pPr>
            <a:endParaRPr lang="en-US" sz="2000" dirty="0"/>
          </a:p>
          <a:p>
            <a:pPr marL="139700" indent="0">
              <a:buNone/>
            </a:pPr>
            <a:r>
              <a:rPr lang="en-US" sz="2000" dirty="0"/>
              <a:t>It is different from a motor which is able to rotate 360 degrees.</a:t>
            </a:r>
          </a:p>
          <a:p>
            <a:pPr marL="139700" indent="0">
              <a:buNone/>
            </a:pPr>
            <a:endParaRPr lang="en-US" sz="2000" dirty="0"/>
          </a:p>
          <a:p>
            <a:pPr marL="139700" indent="0">
              <a:buNone/>
            </a:pPr>
            <a:endParaRPr lang="en-US" sz="2000" dirty="0"/>
          </a:p>
          <a:p>
            <a:pPr marL="139700" indent="0">
              <a:buNone/>
            </a:pPr>
            <a:endParaRPr lang="en-SG" dirty="0"/>
          </a:p>
        </p:txBody>
      </p:sp>
      <p:pic>
        <p:nvPicPr>
          <p:cNvPr id="1026" name="Picture 2" descr="Image result for serv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785" y="1817021"/>
            <a:ext cx="2860674" cy="286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42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Turning a </a:t>
            </a:r>
            <a:r>
              <a:rPr lang="en" dirty="0">
                <a:solidFill>
                  <a:srgbClr val="DB504A"/>
                </a:solidFill>
              </a:rPr>
              <a:t>Servo</a:t>
            </a:r>
            <a:endParaRPr dirty="0">
              <a:solidFill>
                <a:srgbClr val="DB504A"/>
              </a:solidFill>
            </a:endParaRPr>
          </a:p>
        </p:txBody>
      </p:sp>
      <p:sp>
        <p:nvSpPr>
          <p:cNvPr id="2" name="Text Placeholder 1"/>
          <p:cNvSpPr>
            <a:spLocks noGrp="1"/>
          </p:cNvSpPr>
          <p:nvPr>
            <p:ph type="body" idx="1"/>
          </p:nvPr>
        </p:nvSpPr>
        <p:spPr/>
        <p:txBody>
          <a:bodyPr/>
          <a:lstStyle/>
          <a:p>
            <a:pPr marL="139700" indent="0">
              <a:buNone/>
            </a:pPr>
            <a:r>
              <a:rPr lang="en-US" b="1" dirty="0"/>
              <a:t>Objective</a:t>
            </a:r>
            <a:r>
              <a:rPr lang="en-US" dirty="0"/>
              <a:t>: To make the shaft turn</a:t>
            </a:r>
            <a:endParaRPr lang="en-SG" dirty="0"/>
          </a:p>
        </p:txBody>
      </p:sp>
      <p:sp>
        <p:nvSpPr>
          <p:cNvPr id="40" name="Google Shape;671;p48"/>
          <p:cNvSpPr txBox="1">
            <a:spLocks noGrp="1"/>
          </p:cNvSpPr>
          <p:nvPr>
            <p:ph type="body" idx="1"/>
          </p:nvPr>
        </p:nvSpPr>
        <p:spPr>
          <a:xfrm>
            <a:off x="663889" y="2104398"/>
            <a:ext cx="2455804" cy="1512553"/>
          </a:xfrm>
          <a:prstGeom prst="rect">
            <a:avLst/>
          </a:prstGeom>
          <a:solidFill>
            <a:srgbClr val="FEEDD6"/>
          </a:solidFill>
          <a:ln w="25400" cap="flat" cmpd="sng">
            <a:solidFill>
              <a:schemeClr val="accent2"/>
            </a:solidFill>
            <a:prstDash val="solid"/>
            <a:round/>
            <a:headEnd type="none" w="sm" len="sm"/>
            <a:tailEnd type="none" w="sm" len="sm"/>
          </a:ln>
        </p:spPr>
        <p:txBody>
          <a:bodyPr spcFirstLastPara="1" wrap="square" lIns="91375" tIns="91375" rIns="91375" bIns="91375" anchor="t" anchorCtr="0">
            <a:noAutofit/>
          </a:bodyPr>
          <a:lstStyle/>
          <a:p>
            <a:pPr marL="228533" lvl="0" indent="0" algn="l" rtl="0">
              <a:lnSpc>
                <a:spcPct val="120000"/>
              </a:lnSpc>
              <a:spcBef>
                <a:spcPts val="0"/>
              </a:spcBef>
              <a:spcAft>
                <a:spcPts val="0"/>
              </a:spcAft>
              <a:buSzPts val="2500"/>
              <a:buNone/>
            </a:pPr>
            <a:r>
              <a:rPr lang="en-SG" b="1" dirty="0">
                <a:solidFill>
                  <a:schemeClr val="dk1"/>
                </a:solidFill>
                <a:latin typeface="Open Sans" panose="020B0606030504020204" charset="0"/>
                <a:ea typeface="Open Sans" panose="020B0606030504020204" charset="0"/>
                <a:cs typeface="Open Sans" panose="020B0606030504020204" charset="0"/>
                <a:sym typeface="Helvetica Neue"/>
              </a:rPr>
              <a:t>Connect: </a:t>
            </a:r>
            <a:endParaRPr lang="en-SG" dirty="0">
              <a:latin typeface="Open Sans" panose="020B0606030504020204" charset="0"/>
              <a:ea typeface="Open Sans" panose="020B0606030504020204" charset="0"/>
              <a:cs typeface="Open Sans" panose="020B0606030504020204" charset="0"/>
            </a:endParaRPr>
          </a:p>
          <a:p>
            <a:pPr marL="571433" lvl="0" indent="-342900" algn="l" rtl="0">
              <a:lnSpc>
                <a:spcPct val="120000"/>
              </a:lnSpc>
              <a:spcBef>
                <a:spcPts val="1000"/>
              </a:spcBef>
              <a:spcAft>
                <a:spcPts val="0"/>
              </a:spcAft>
              <a:buSzPts val="2500"/>
              <a:buFont typeface="+mj-lt"/>
              <a:buAutoNum type="arabicPeriod"/>
            </a:pPr>
            <a:r>
              <a:rPr lang="en-SG" sz="1200" dirty="0">
                <a:solidFill>
                  <a:schemeClr val="dk1"/>
                </a:solidFill>
                <a:latin typeface="Open Sans" panose="020B0606030504020204" charset="0"/>
                <a:ea typeface="Open Sans" panose="020B0606030504020204" charset="0"/>
                <a:cs typeface="Open Sans" panose="020B0606030504020204" charset="0"/>
                <a:sym typeface="Helvetica Neue"/>
              </a:rPr>
              <a:t>Yellow wire -&gt; pin 9</a:t>
            </a:r>
            <a:endParaRPr lang="en-SG" sz="1200" dirty="0">
              <a:latin typeface="Open Sans" panose="020B0606030504020204" charset="0"/>
              <a:ea typeface="Open Sans" panose="020B0606030504020204" charset="0"/>
              <a:cs typeface="Open Sans" panose="020B0606030504020204" charset="0"/>
            </a:endParaRPr>
          </a:p>
          <a:p>
            <a:pPr marL="571433" lvl="0" indent="-342900" algn="l" rtl="0">
              <a:lnSpc>
                <a:spcPct val="120000"/>
              </a:lnSpc>
              <a:spcBef>
                <a:spcPts val="1000"/>
              </a:spcBef>
              <a:spcAft>
                <a:spcPts val="0"/>
              </a:spcAft>
              <a:buSzPts val="2500"/>
              <a:buFont typeface="+mj-lt"/>
              <a:buAutoNum type="arabicPeriod"/>
            </a:pPr>
            <a:r>
              <a:rPr lang="en-SG" sz="1200" dirty="0">
                <a:solidFill>
                  <a:schemeClr val="dk1"/>
                </a:solidFill>
                <a:latin typeface="Open Sans" panose="020B0606030504020204" charset="0"/>
                <a:ea typeface="Open Sans" panose="020B0606030504020204" charset="0"/>
                <a:cs typeface="Open Sans" panose="020B0606030504020204" charset="0"/>
                <a:sym typeface="Helvetica Neue"/>
              </a:rPr>
              <a:t>Red wire -&gt; 5V</a:t>
            </a:r>
            <a:endParaRPr sz="1200" dirty="0">
              <a:latin typeface="Open Sans" panose="020B0606030504020204" charset="0"/>
              <a:ea typeface="Open Sans" panose="020B0606030504020204" charset="0"/>
              <a:cs typeface="Open Sans" panose="020B0606030504020204" charset="0"/>
            </a:endParaRPr>
          </a:p>
          <a:p>
            <a:pPr marL="571433" lvl="0" indent="-342900" algn="l" rtl="0">
              <a:lnSpc>
                <a:spcPct val="120000"/>
              </a:lnSpc>
              <a:spcBef>
                <a:spcPts val="1000"/>
              </a:spcBef>
              <a:spcAft>
                <a:spcPts val="0"/>
              </a:spcAft>
              <a:buSzPts val="2500"/>
              <a:buFont typeface="+mj-lt"/>
              <a:buAutoNum type="arabicPeriod"/>
            </a:pPr>
            <a:r>
              <a:rPr lang="en-SG" sz="1200" dirty="0">
                <a:solidFill>
                  <a:schemeClr val="dk1"/>
                </a:solidFill>
                <a:latin typeface="Open Sans" panose="020B0606030504020204" charset="0"/>
                <a:ea typeface="Open Sans" panose="020B0606030504020204" charset="0"/>
                <a:cs typeface="Open Sans" panose="020B0606030504020204" charset="0"/>
                <a:sym typeface="Helvetica Neue"/>
              </a:rPr>
              <a:t>Brown wire -&gt; Ground</a:t>
            </a:r>
            <a:endParaRPr sz="1200" dirty="0">
              <a:latin typeface="Open Sans" panose="020B0606030504020204" charset="0"/>
              <a:ea typeface="Open Sans" panose="020B0606030504020204" charset="0"/>
              <a:cs typeface="Open Sans" panose="020B0606030504020204" charset="0"/>
            </a:endParaRPr>
          </a:p>
        </p:txBody>
      </p:sp>
      <p:pic>
        <p:nvPicPr>
          <p:cNvPr id="4" name="Picture 3">
            <a:extLst>
              <a:ext uri="{FF2B5EF4-FFF2-40B4-BE49-F238E27FC236}">
                <a16:creationId xmlns:a16="http://schemas.microsoft.com/office/drawing/2014/main" id="{1E1C4C86-1A17-4D7A-936C-6D0C561FB06A}"/>
              </a:ext>
            </a:extLst>
          </p:cNvPr>
          <p:cNvPicPr>
            <a:picLocks noChangeAspect="1"/>
          </p:cNvPicPr>
          <p:nvPr/>
        </p:nvPicPr>
        <p:blipFill rotWithShape="1">
          <a:blip r:embed="rId3"/>
          <a:srcRect b="2922"/>
          <a:stretch/>
        </p:blipFill>
        <p:spPr>
          <a:xfrm>
            <a:off x="4040088" y="944137"/>
            <a:ext cx="2970420" cy="4199363"/>
          </a:xfrm>
          <a:prstGeom prst="rect">
            <a:avLst/>
          </a:prstGeom>
        </p:spPr>
      </p:pic>
    </p:spTree>
    <p:extLst>
      <p:ext uri="{BB962C8B-B14F-4D97-AF65-F5344CB8AC3E}">
        <p14:creationId xmlns:p14="http://schemas.microsoft.com/office/powerpoint/2010/main" val="2650121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Turning a </a:t>
            </a:r>
            <a:r>
              <a:rPr lang="en" dirty="0">
                <a:solidFill>
                  <a:srgbClr val="DB504A"/>
                </a:solidFill>
              </a:rPr>
              <a:t>Servo</a:t>
            </a:r>
            <a:endParaRPr dirty="0">
              <a:solidFill>
                <a:srgbClr val="DB504A"/>
              </a:solidFill>
            </a:endParaRPr>
          </a:p>
        </p:txBody>
      </p:sp>
      <p:sp>
        <p:nvSpPr>
          <p:cNvPr id="2" name="Text Placeholder 1"/>
          <p:cNvSpPr>
            <a:spLocks noGrp="1"/>
          </p:cNvSpPr>
          <p:nvPr>
            <p:ph type="body" idx="1"/>
          </p:nvPr>
        </p:nvSpPr>
        <p:spPr/>
        <p:txBody>
          <a:bodyPr/>
          <a:lstStyle/>
          <a:p>
            <a:pPr marL="139700" indent="0">
              <a:buNone/>
            </a:pPr>
            <a:r>
              <a:rPr lang="en-US" b="1" dirty="0"/>
              <a:t>Objective</a:t>
            </a:r>
            <a:r>
              <a:rPr lang="en-US" dirty="0"/>
              <a:t>: To make the shaft turn</a:t>
            </a:r>
            <a:endParaRPr lang="en-SG" dirty="0"/>
          </a:p>
        </p:txBody>
      </p:sp>
      <p:grpSp>
        <p:nvGrpSpPr>
          <p:cNvPr id="3" name="Group 2">
            <a:extLst>
              <a:ext uri="{FF2B5EF4-FFF2-40B4-BE49-F238E27FC236}">
                <a16:creationId xmlns:a16="http://schemas.microsoft.com/office/drawing/2014/main" id="{CD9DEA8A-E016-44C7-835F-BC1895FCB42B}"/>
              </a:ext>
            </a:extLst>
          </p:cNvPr>
          <p:cNvGrpSpPr/>
          <p:nvPr/>
        </p:nvGrpSpPr>
        <p:grpSpPr>
          <a:xfrm>
            <a:off x="311700" y="1671421"/>
            <a:ext cx="4868704" cy="2932463"/>
            <a:chOff x="311700" y="1671421"/>
            <a:chExt cx="4868704" cy="2932463"/>
          </a:xfrm>
        </p:grpSpPr>
        <p:pic>
          <p:nvPicPr>
            <p:cNvPr id="21" name="Google Shape;672;p48"/>
            <p:cNvPicPr preferRelativeResize="0"/>
            <p:nvPr/>
          </p:nvPicPr>
          <p:blipFill rotWithShape="1">
            <a:blip r:embed="rId3">
              <a:alphaModFix/>
            </a:blip>
            <a:srcRect/>
            <a:stretch/>
          </p:blipFill>
          <p:spPr>
            <a:xfrm>
              <a:off x="311700" y="1716263"/>
              <a:ext cx="2095992" cy="2861880"/>
            </a:xfrm>
            <a:prstGeom prst="rect">
              <a:avLst/>
            </a:prstGeom>
            <a:noFill/>
            <a:ln w="28575" cap="flat" cmpd="sng">
              <a:solidFill>
                <a:schemeClr val="dk1"/>
              </a:solidFill>
              <a:prstDash val="solid"/>
              <a:round/>
              <a:headEnd type="none" w="sm" len="sm"/>
              <a:tailEnd type="none" w="sm" len="sm"/>
            </a:ln>
          </p:spPr>
        </p:pic>
        <p:sp>
          <p:nvSpPr>
            <p:cNvPr id="22" name="Google Shape;673;p48"/>
            <p:cNvSpPr txBox="1"/>
            <p:nvPr/>
          </p:nvSpPr>
          <p:spPr>
            <a:xfrm>
              <a:off x="2460212" y="2052784"/>
              <a:ext cx="228763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Initialization</a:t>
              </a:r>
              <a:endParaRPr dirty="0">
                <a:latin typeface="Open Sans" panose="020B0606030504020204" charset="0"/>
                <a:ea typeface="Open Sans" panose="020B0606030504020204" charset="0"/>
                <a:cs typeface="Open Sans" panose="020B0606030504020204" charset="0"/>
              </a:endParaRPr>
            </a:p>
          </p:txBody>
        </p:sp>
        <p:sp>
          <p:nvSpPr>
            <p:cNvPr id="23" name="Google Shape;674;p48"/>
            <p:cNvSpPr txBox="1"/>
            <p:nvPr/>
          </p:nvSpPr>
          <p:spPr>
            <a:xfrm>
              <a:off x="2451837" y="2555151"/>
              <a:ext cx="271984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Using pin 9 to  </a:t>
              </a:r>
            </a:p>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connect servo motor</a:t>
              </a:r>
              <a:endParaRPr dirty="0">
                <a:latin typeface="Open Sans" panose="020B0606030504020204" charset="0"/>
                <a:ea typeface="Open Sans" panose="020B0606030504020204" charset="0"/>
                <a:cs typeface="Open Sans" panose="020B0606030504020204" charset="0"/>
              </a:endParaRPr>
            </a:p>
          </p:txBody>
        </p:sp>
        <p:sp>
          <p:nvSpPr>
            <p:cNvPr id="24" name="Google Shape;675;p48"/>
            <p:cNvSpPr txBox="1"/>
            <p:nvPr/>
          </p:nvSpPr>
          <p:spPr>
            <a:xfrm>
              <a:off x="2460211" y="3502631"/>
              <a:ext cx="271984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Rotate to 100 degrees</a:t>
              </a:r>
              <a:endParaRPr dirty="0">
                <a:latin typeface="Open Sans" panose="020B0606030504020204" charset="0"/>
                <a:ea typeface="Open Sans" panose="020B0606030504020204" charset="0"/>
                <a:cs typeface="Open Sans" panose="020B0606030504020204" charset="0"/>
              </a:endParaRPr>
            </a:p>
          </p:txBody>
        </p:sp>
        <p:sp>
          <p:nvSpPr>
            <p:cNvPr id="25" name="Google Shape;677;p48"/>
            <p:cNvSpPr txBox="1"/>
            <p:nvPr/>
          </p:nvSpPr>
          <p:spPr>
            <a:xfrm>
              <a:off x="2460212" y="1671421"/>
              <a:ext cx="228763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Include library</a:t>
              </a:r>
              <a:endParaRPr dirty="0">
                <a:latin typeface="Open Sans" panose="020B0606030504020204" charset="0"/>
                <a:ea typeface="Open Sans" panose="020B0606030504020204" charset="0"/>
                <a:cs typeface="Open Sans" panose="020B0606030504020204" charset="0"/>
              </a:endParaRPr>
            </a:p>
          </p:txBody>
        </p:sp>
        <p:sp>
          <p:nvSpPr>
            <p:cNvPr id="26" name="Google Shape;678;p48"/>
            <p:cNvSpPr txBox="1"/>
            <p:nvPr/>
          </p:nvSpPr>
          <p:spPr>
            <a:xfrm>
              <a:off x="2460559" y="3733165"/>
              <a:ext cx="271984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a:solidFill>
                    <a:srgbClr val="255172"/>
                  </a:solidFill>
                  <a:latin typeface="Open Sans" panose="020B0606030504020204" charset="0"/>
                  <a:ea typeface="Open Sans" panose="020B0606030504020204" charset="0"/>
                  <a:cs typeface="Open Sans" panose="020B0606030504020204" charset="0"/>
                  <a:sym typeface="Helvetica Neue"/>
                </a:rPr>
                <a:t>}  Wait for 1 second</a:t>
              </a:r>
              <a:endParaRPr>
                <a:latin typeface="Open Sans" panose="020B0606030504020204" charset="0"/>
                <a:ea typeface="Open Sans" panose="020B0606030504020204" charset="0"/>
                <a:cs typeface="Open Sans" panose="020B0606030504020204" charset="0"/>
              </a:endParaRPr>
            </a:p>
          </p:txBody>
        </p:sp>
        <p:sp>
          <p:nvSpPr>
            <p:cNvPr id="27" name="Google Shape;691;p48"/>
            <p:cNvSpPr txBox="1"/>
            <p:nvPr/>
          </p:nvSpPr>
          <p:spPr>
            <a:xfrm>
              <a:off x="2460211" y="3956593"/>
              <a:ext cx="271984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a:solidFill>
                    <a:srgbClr val="255172"/>
                  </a:solidFill>
                  <a:latin typeface="Open Sans" panose="020B0606030504020204" charset="0"/>
                  <a:ea typeface="Open Sans" panose="020B0606030504020204" charset="0"/>
                  <a:cs typeface="Open Sans" panose="020B0606030504020204" charset="0"/>
                  <a:sym typeface="Helvetica Neue"/>
                </a:rPr>
                <a:t>}  Rotate back to 50°</a:t>
              </a:r>
              <a:endParaRPr>
                <a:latin typeface="Open Sans" panose="020B0606030504020204" charset="0"/>
                <a:ea typeface="Open Sans" panose="020B0606030504020204" charset="0"/>
                <a:cs typeface="Open Sans" panose="020B0606030504020204" charset="0"/>
              </a:endParaRPr>
            </a:p>
          </p:txBody>
        </p:sp>
        <p:sp>
          <p:nvSpPr>
            <p:cNvPr id="28" name="Google Shape;692;p48"/>
            <p:cNvSpPr txBox="1"/>
            <p:nvPr/>
          </p:nvSpPr>
          <p:spPr>
            <a:xfrm>
              <a:off x="2460211" y="4203774"/>
              <a:ext cx="271984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55172"/>
                </a:buClr>
                <a:buSzPts val="2000"/>
                <a:buFont typeface="Helvetica Neue"/>
                <a:buNone/>
              </a:pPr>
              <a:r>
                <a:rPr lang="en-SG" b="0" i="0" u="none" strike="noStrike" cap="none" dirty="0">
                  <a:solidFill>
                    <a:srgbClr val="255172"/>
                  </a:solidFill>
                  <a:latin typeface="Open Sans" panose="020B0606030504020204" charset="0"/>
                  <a:ea typeface="Open Sans" panose="020B0606030504020204" charset="0"/>
                  <a:cs typeface="Open Sans" panose="020B0606030504020204" charset="0"/>
                  <a:sym typeface="Helvetica Neue"/>
                </a:rPr>
                <a:t>}  Wait for 1 second</a:t>
              </a:r>
              <a:endParaRPr dirty="0">
                <a:latin typeface="Open Sans" panose="020B0606030504020204" charset="0"/>
                <a:ea typeface="Open Sans" panose="020B0606030504020204" charset="0"/>
                <a:cs typeface="Open Sans" panose="020B0606030504020204" charset="0"/>
              </a:endParaRPr>
            </a:p>
          </p:txBody>
        </p:sp>
      </p:grpSp>
    </p:spTree>
    <p:extLst>
      <p:ext uri="{BB962C8B-B14F-4D97-AF65-F5344CB8AC3E}">
        <p14:creationId xmlns:p14="http://schemas.microsoft.com/office/powerpoint/2010/main" val="2426581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Turning a Servo with a </a:t>
            </a:r>
            <a:r>
              <a:rPr lang="en" dirty="0">
                <a:solidFill>
                  <a:srgbClr val="DB504A"/>
                </a:solidFill>
              </a:rPr>
              <a:t>variable resistor</a:t>
            </a:r>
            <a:endParaRPr dirty="0">
              <a:solidFill>
                <a:srgbClr val="DB504A"/>
              </a:solidFill>
            </a:endParaRPr>
          </a:p>
        </p:txBody>
      </p:sp>
      <p:sp>
        <p:nvSpPr>
          <p:cNvPr id="2" name="Text Placeholder 1"/>
          <p:cNvSpPr>
            <a:spLocks noGrp="1"/>
          </p:cNvSpPr>
          <p:nvPr>
            <p:ph type="body" idx="1"/>
          </p:nvPr>
        </p:nvSpPr>
        <p:spPr>
          <a:xfrm>
            <a:off x="566057" y="1881818"/>
            <a:ext cx="8266243" cy="3416400"/>
          </a:xfrm>
        </p:spPr>
        <p:txBody>
          <a:bodyPr/>
          <a:lstStyle/>
          <a:p>
            <a:pPr marL="139700" indent="0" algn="ctr">
              <a:buNone/>
            </a:pPr>
            <a:r>
              <a:rPr lang="en-US" sz="1800" b="1" dirty="0"/>
              <a:t>Objective: </a:t>
            </a:r>
          </a:p>
          <a:p>
            <a:pPr marL="139700" indent="0">
              <a:buNone/>
            </a:pPr>
            <a:r>
              <a:rPr lang="en-SG" sz="1800" dirty="0"/>
              <a:t>Make the variable into a “joy stick”, such that when the variable resistor is turned to the left beyond a certain point, the servo turns left. When the variable resistor is turned to the right beyond a certain point, the variable resistor turns right. </a:t>
            </a:r>
            <a:endParaRPr lang="en-SG" sz="2400" dirty="0"/>
          </a:p>
        </p:txBody>
      </p:sp>
    </p:spTree>
    <p:extLst>
      <p:ext uri="{BB962C8B-B14F-4D97-AF65-F5344CB8AC3E}">
        <p14:creationId xmlns:p14="http://schemas.microsoft.com/office/powerpoint/2010/main" val="141142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What is </a:t>
            </a:r>
            <a:r>
              <a:rPr lang="en-SG" dirty="0">
                <a:solidFill>
                  <a:srgbClr val="DB504A"/>
                </a:solidFill>
                <a:latin typeface="Open Sans" panose="020B0606030504020204" charset="0"/>
                <a:ea typeface="Open Sans" panose="020B0606030504020204" charset="0"/>
                <a:cs typeface="Open Sans" panose="020B0606030504020204" charset="0"/>
                <a:sym typeface="Calibri"/>
              </a:rPr>
              <a:t>Arduino </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342900" lvl="0" indent="-342900">
              <a:buAutoNum type="arabicPeriod"/>
            </a:pPr>
            <a:r>
              <a:rPr lang="en-US" dirty="0"/>
              <a:t>Tool for </a:t>
            </a:r>
            <a:r>
              <a:rPr lang="en-US" b="1" dirty="0">
                <a:solidFill>
                  <a:srgbClr val="E3B505"/>
                </a:solidFill>
              </a:rPr>
              <a:t>IoT product development</a:t>
            </a:r>
            <a:r>
              <a:rPr lang="en-US" dirty="0"/>
              <a:t>, </a:t>
            </a:r>
            <a:r>
              <a:rPr lang="en-US" b="1" dirty="0">
                <a:solidFill>
                  <a:srgbClr val="E3B505"/>
                </a:solidFill>
              </a:rPr>
              <a:t>project prototyping</a:t>
            </a:r>
            <a:r>
              <a:rPr lang="en-US" dirty="0">
                <a:solidFill>
                  <a:srgbClr val="E3B505"/>
                </a:solidFill>
              </a:rPr>
              <a:t> </a:t>
            </a:r>
            <a:r>
              <a:rPr lang="en-US" dirty="0"/>
              <a:t>and </a:t>
            </a:r>
            <a:r>
              <a:rPr lang="en-US" b="1" dirty="0">
                <a:solidFill>
                  <a:srgbClr val="E3B505"/>
                </a:solidFill>
              </a:rPr>
              <a:t>DIP</a:t>
            </a:r>
            <a:endParaRPr lang="en-SG" b="1" dirty="0">
              <a:solidFill>
                <a:srgbClr val="E3B505"/>
              </a:solidFill>
            </a:endParaRPr>
          </a:p>
        </p:txBody>
      </p:sp>
      <p:pic>
        <p:nvPicPr>
          <p:cNvPr id="8" name="Google Shape;248;p22"/>
          <p:cNvPicPr preferRelativeResize="0"/>
          <p:nvPr/>
        </p:nvPicPr>
        <p:blipFill rotWithShape="1">
          <a:blip r:embed="rId3">
            <a:alphaModFix/>
          </a:blip>
          <a:srcRect/>
          <a:stretch/>
        </p:blipFill>
        <p:spPr>
          <a:xfrm>
            <a:off x="3477468" y="1897276"/>
            <a:ext cx="3816383" cy="2286513"/>
          </a:xfrm>
          <a:prstGeom prst="rect">
            <a:avLst/>
          </a:prstGeom>
          <a:noFill/>
          <a:ln>
            <a:noFill/>
          </a:ln>
        </p:spPr>
      </p:pic>
      <p:pic>
        <p:nvPicPr>
          <p:cNvPr id="10" name="Google Shape;251;p22" descr="Image result for interaction design institute ivrea logo"/>
          <p:cNvPicPr preferRelativeResize="0"/>
          <p:nvPr/>
        </p:nvPicPr>
        <p:blipFill rotWithShape="1">
          <a:blip r:embed="rId4">
            <a:alphaModFix/>
          </a:blip>
          <a:srcRect/>
          <a:stretch/>
        </p:blipFill>
        <p:spPr>
          <a:xfrm>
            <a:off x="1104085" y="1897275"/>
            <a:ext cx="1852677" cy="2286514"/>
          </a:xfrm>
          <a:prstGeom prst="rect">
            <a:avLst/>
          </a:prstGeom>
          <a:noFill/>
          <a:ln>
            <a:noFill/>
          </a:ln>
        </p:spPr>
      </p:pic>
      <p:sp>
        <p:nvSpPr>
          <p:cNvPr id="2" name="TextBox 1">
            <a:extLst>
              <a:ext uri="{FF2B5EF4-FFF2-40B4-BE49-F238E27FC236}">
                <a16:creationId xmlns:a16="http://schemas.microsoft.com/office/drawing/2014/main" id="{5422D1F9-3CB3-42A7-B10F-C2B5C028728B}"/>
              </a:ext>
            </a:extLst>
          </p:cNvPr>
          <p:cNvSpPr txBox="1"/>
          <p:nvPr/>
        </p:nvSpPr>
        <p:spPr>
          <a:xfrm>
            <a:off x="4572000" y="4278475"/>
            <a:ext cx="3070302" cy="261610"/>
          </a:xfrm>
          <a:prstGeom prst="rect">
            <a:avLst/>
          </a:prstGeom>
          <a:noFill/>
        </p:spPr>
        <p:txBody>
          <a:bodyPr wrap="square" rtlCol="0">
            <a:spAutoFit/>
          </a:bodyPr>
          <a:lstStyle/>
          <a:p>
            <a:r>
              <a:rPr lang="en-SG" sz="1050" dirty="0">
                <a:solidFill>
                  <a:srgbClr val="417586"/>
                </a:solidFill>
                <a:latin typeface="Open Sans" panose="020B0606030504020204" pitchFamily="34" charset="0"/>
                <a:ea typeface="Open Sans" panose="020B0606030504020204" pitchFamily="34" charset="0"/>
                <a:cs typeface="Open Sans" panose="020B0606030504020204" pitchFamily="34" charset="0"/>
              </a:rPr>
              <a:t>Developers of Arduino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Turning a Servo with a </a:t>
            </a:r>
            <a:r>
              <a:rPr lang="en" dirty="0">
                <a:solidFill>
                  <a:srgbClr val="DB504A"/>
                </a:solidFill>
              </a:rPr>
              <a:t>variable resistor</a:t>
            </a:r>
            <a:endParaRPr dirty="0">
              <a:solidFill>
                <a:srgbClr val="DB504A"/>
              </a:solidFill>
            </a:endParaRPr>
          </a:p>
        </p:txBody>
      </p:sp>
      <p:sp>
        <p:nvSpPr>
          <p:cNvPr id="2" name="Text Placeholder 1"/>
          <p:cNvSpPr>
            <a:spLocks noGrp="1"/>
          </p:cNvSpPr>
          <p:nvPr>
            <p:ph type="body" idx="1"/>
          </p:nvPr>
        </p:nvSpPr>
        <p:spPr>
          <a:xfrm>
            <a:off x="964730" y="1207959"/>
            <a:ext cx="5745604" cy="3416400"/>
          </a:xfrm>
        </p:spPr>
        <p:txBody>
          <a:bodyPr/>
          <a:lstStyle/>
          <a:p>
            <a:pPr marL="139700" indent="0">
              <a:buNone/>
            </a:pPr>
            <a:r>
              <a:rPr lang="en-US" b="1" dirty="0"/>
              <a:t>Circuit:</a:t>
            </a:r>
            <a:endParaRPr lang="en-SG" dirty="0"/>
          </a:p>
        </p:txBody>
      </p:sp>
      <p:pic>
        <p:nvPicPr>
          <p:cNvPr id="4" name="Picture 3">
            <a:extLst>
              <a:ext uri="{FF2B5EF4-FFF2-40B4-BE49-F238E27FC236}">
                <a16:creationId xmlns:a16="http://schemas.microsoft.com/office/drawing/2014/main" id="{F119C31B-D6E8-4EF8-87EF-6ED51D9665E5}"/>
              </a:ext>
            </a:extLst>
          </p:cNvPr>
          <p:cNvPicPr>
            <a:picLocks noChangeAspect="1"/>
          </p:cNvPicPr>
          <p:nvPr/>
        </p:nvPicPr>
        <p:blipFill>
          <a:blip r:embed="rId3"/>
          <a:stretch>
            <a:fillRect/>
          </a:stretch>
        </p:blipFill>
        <p:spPr>
          <a:xfrm>
            <a:off x="2214525" y="1637496"/>
            <a:ext cx="4714949" cy="3330744"/>
          </a:xfrm>
          <a:prstGeom prst="rect">
            <a:avLst/>
          </a:prstGeom>
        </p:spPr>
      </p:pic>
    </p:spTree>
    <p:extLst>
      <p:ext uri="{BB962C8B-B14F-4D97-AF65-F5344CB8AC3E}">
        <p14:creationId xmlns:p14="http://schemas.microsoft.com/office/powerpoint/2010/main" val="1765829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Turning a Servo with a </a:t>
            </a:r>
            <a:r>
              <a:rPr lang="en" dirty="0">
                <a:solidFill>
                  <a:srgbClr val="DB504A"/>
                </a:solidFill>
              </a:rPr>
              <a:t>variable resistor</a:t>
            </a:r>
            <a:endParaRPr dirty="0">
              <a:solidFill>
                <a:srgbClr val="DB504A"/>
              </a:solidFill>
            </a:endParaRPr>
          </a:p>
        </p:txBody>
      </p:sp>
      <p:sp>
        <p:nvSpPr>
          <p:cNvPr id="2" name="Text Placeholder 1"/>
          <p:cNvSpPr>
            <a:spLocks noGrp="1"/>
          </p:cNvSpPr>
          <p:nvPr>
            <p:ph type="body" idx="1"/>
          </p:nvPr>
        </p:nvSpPr>
        <p:spPr>
          <a:xfrm>
            <a:off x="964730" y="1207959"/>
            <a:ext cx="5745604" cy="3416400"/>
          </a:xfrm>
        </p:spPr>
        <p:txBody>
          <a:bodyPr/>
          <a:lstStyle/>
          <a:p>
            <a:pPr marL="139700" indent="0">
              <a:buNone/>
            </a:pPr>
            <a:r>
              <a:rPr lang="en-US" b="1" dirty="0"/>
              <a:t>Code:</a:t>
            </a:r>
            <a:endParaRPr lang="en-SG"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 t="-91" r="55946" b="59053"/>
          <a:stretch/>
        </p:blipFill>
        <p:spPr>
          <a:xfrm>
            <a:off x="843035" y="1842615"/>
            <a:ext cx="1621559" cy="145732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0746"/>
          <a:stretch/>
        </p:blipFill>
        <p:spPr>
          <a:xfrm>
            <a:off x="4869944" y="1871480"/>
            <a:ext cx="3680779" cy="2104226"/>
          </a:xfrm>
          <a:prstGeom prst="rect">
            <a:avLst/>
          </a:prstGeom>
        </p:spPr>
      </p:pic>
      <p:sp>
        <p:nvSpPr>
          <p:cNvPr id="8" name="Google Shape;519;p41"/>
          <p:cNvSpPr/>
          <p:nvPr/>
        </p:nvSpPr>
        <p:spPr>
          <a:xfrm>
            <a:off x="4992496" y="2148892"/>
            <a:ext cx="1996547" cy="258256"/>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b="0" i="0" u="none" strike="noStrike" cap="none">
              <a:solidFill>
                <a:srgbClr val="FFFFFF"/>
              </a:solidFill>
              <a:latin typeface="Open Sans" panose="020B0606030504020204" charset="0"/>
              <a:ea typeface="Open Sans" panose="020B0606030504020204" charset="0"/>
              <a:cs typeface="Open Sans" panose="020B0606030504020204" charset="0"/>
              <a:sym typeface="Helvetica Neue"/>
            </a:endParaRPr>
          </a:p>
        </p:txBody>
      </p:sp>
      <p:sp>
        <p:nvSpPr>
          <p:cNvPr id="9" name="Google Shape;521;p41"/>
          <p:cNvSpPr txBox="1"/>
          <p:nvPr/>
        </p:nvSpPr>
        <p:spPr>
          <a:xfrm>
            <a:off x="5058117" y="954402"/>
            <a:ext cx="3774183" cy="5595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i="0" u="none" strike="noStrike" cap="none" dirty="0">
                <a:solidFill>
                  <a:srgbClr val="084C61"/>
                </a:solidFill>
                <a:latin typeface="Open Sans" panose="020B0606030504020204" charset="0"/>
                <a:ea typeface="Open Sans" panose="020B0606030504020204" charset="0"/>
                <a:cs typeface="Open Sans" panose="020B0606030504020204" charset="0"/>
                <a:sym typeface="Arial"/>
              </a:rPr>
              <a:t>If the resistor is turned to the left and the position of the servo is less than the maximum</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10" name="Google Shape;523;p41"/>
          <p:cNvCxnSpPr>
            <a:stCxn id="8" idx="0"/>
          </p:cNvCxnSpPr>
          <p:nvPr/>
        </p:nvCxnSpPr>
        <p:spPr>
          <a:xfrm flipV="1">
            <a:off x="5990770" y="1657350"/>
            <a:ext cx="274299" cy="491542"/>
          </a:xfrm>
          <a:prstGeom prst="straightConnector1">
            <a:avLst/>
          </a:prstGeom>
          <a:noFill/>
          <a:ln w="9525" cap="flat" cmpd="sng">
            <a:solidFill>
              <a:schemeClr val="dk1"/>
            </a:solidFill>
            <a:prstDash val="solid"/>
            <a:round/>
            <a:headEnd type="none" w="sm" len="sm"/>
            <a:tailEnd type="triangle" w="med" len="med"/>
          </a:ln>
        </p:spPr>
      </p:cxnSp>
    </p:spTree>
    <p:extLst>
      <p:ext uri="{BB962C8B-B14F-4D97-AF65-F5344CB8AC3E}">
        <p14:creationId xmlns:p14="http://schemas.microsoft.com/office/powerpoint/2010/main" val="2765007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SG" dirty="0"/>
              <a:t>Summary</a:t>
            </a:r>
            <a:endParaRPr dirty="0">
              <a:solidFill>
                <a:srgbClr val="DB504A"/>
              </a:solidFill>
              <a:sym typeface="Open Sans"/>
            </a:endParaRPr>
          </a:p>
        </p:txBody>
      </p:sp>
    </p:spTree>
    <p:extLst>
      <p:ext uri="{BB962C8B-B14F-4D97-AF65-F5344CB8AC3E}">
        <p14:creationId xmlns:p14="http://schemas.microsoft.com/office/powerpoint/2010/main" val="2145343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Digital and Analog </a:t>
            </a:r>
            <a:r>
              <a:rPr lang="en-SG" dirty="0">
                <a:solidFill>
                  <a:srgbClr val="DB504A"/>
                </a:solidFill>
                <a:latin typeface="Open Sans" panose="020B0606030504020204" charset="0"/>
                <a:ea typeface="Open Sans" panose="020B0606030504020204" charset="0"/>
                <a:cs typeface="Open Sans" panose="020B0606030504020204" charset="0"/>
                <a:sym typeface="Calibri"/>
              </a:rPr>
              <a:t>Pins</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0" lvl="0" indent="0">
              <a:buNone/>
            </a:pPr>
            <a:r>
              <a:rPr lang="en-SG" dirty="0"/>
              <a:t>12 Digital Pins (2 – 13)</a:t>
            </a:r>
          </a:p>
          <a:p>
            <a:r>
              <a:rPr lang="en-SG" dirty="0"/>
              <a:t>0 or 1</a:t>
            </a:r>
          </a:p>
          <a:p>
            <a:r>
              <a:rPr lang="en-SG" dirty="0"/>
              <a:t>1 = High Voltage (3.3V - 5V)</a:t>
            </a:r>
          </a:p>
          <a:p>
            <a:r>
              <a:rPr lang="en-SG" dirty="0"/>
              <a:t>0 = Low Voltage (0V)</a:t>
            </a:r>
          </a:p>
          <a:p>
            <a:pPr marL="0" lvl="0" indent="0">
              <a:buNone/>
            </a:pPr>
            <a:endParaRPr lang="en-SG" dirty="0"/>
          </a:p>
          <a:p>
            <a:pPr marL="0" lvl="0" indent="0">
              <a:buNone/>
            </a:pPr>
            <a:endParaRPr lang="en-SG" dirty="0"/>
          </a:p>
          <a:p>
            <a:pPr marL="0" lvl="0" indent="0">
              <a:buNone/>
            </a:pPr>
            <a:r>
              <a:rPr lang="en-SG" dirty="0"/>
              <a:t>6 Analog Pins (A0 – A5)</a:t>
            </a:r>
          </a:p>
          <a:p>
            <a:pPr lvl="0"/>
            <a:r>
              <a:rPr lang="en-SG" dirty="0"/>
              <a:t>inputs from 0 to 255 (0V – 5V)</a:t>
            </a:r>
          </a:p>
          <a:p>
            <a:pPr marL="139700" indent="0">
              <a:buNone/>
            </a:pPr>
            <a:endParaRPr lang="en-SG" dirty="0"/>
          </a:p>
          <a:p>
            <a:pPr marL="342900" lvl="0" indent="-342900">
              <a:buAutoNum type="arabicPeriod"/>
            </a:pPr>
            <a:endParaRPr lang="en-SG" dirty="0"/>
          </a:p>
        </p:txBody>
      </p:sp>
    </p:spTree>
    <p:extLst>
      <p:ext uri="{BB962C8B-B14F-4D97-AF65-F5344CB8AC3E}">
        <p14:creationId xmlns:p14="http://schemas.microsoft.com/office/powerpoint/2010/main" val="101004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Other Important </a:t>
            </a:r>
            <a:r>
              <a:rPr lang="en-SG" dirty="0">
                <a:solidFill>
                  <a:srgbClr val="DB504A"/>
                </a:solidFill>
                <a:latin typeface="Open Sans" panose="020B0606030504020204" charset="0"/>
                <a:ea typeface="Open Sans" panose="020B0606030504020204" charset="0"/>
                <a:cs typeface="Open Sans" panose="020B0606030504020204" charset="0"/>
                <a:sym typeface="Calibri"/>
              </a:rPr>
              <a:t>Pins</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0" lvl="0" indent="0">
              <a:buNone/>
            </a:pPr>
            <a:r>
              <a:rPr lang="en-SG" dirty="0"/>
              <a:t>5V / 3.3V</a:t>
            </a:r>
          </a:p>
          <a:p>
            <a:pPr marL="342900" indent="-342900"/>
            <a:r>
              <a:rPr lang="en-SG" dirty="0"/>
              <a:t>3.3V is used depending on the component</a:t>
            </a:r>
          </a:p>
          <a:p>
            <a:pPr marL="342900" indent="-342900"/>
            <a:r>
              <a:rPr lang="en-SG" dirty="0"/>
              <a:t>Ex. Bluetooth Module, 5V would damage the component</a:t>
            </a:r>
          </a:p>
          <a:p>
            <a:pPr marL="0" indent="0">
              <a:buNone/>
            </a:pPr>
            <a:r>
              <a:rPr lang="en-SG" dirty="0"/>
              <a:t> </a:t>
            </a:r>
          </a:p>
          <a:p>
            <a:pPr marL="0" lvl="0" indent="0">
              <a:buNone/>
            </a:pPr>
            <a:r>
              <a:rPr lang="en-SG" dirty="0"/>
              <a:t>Ground</a:t>
            </a:r>
          </a:p>
          <a:p>
            <a:pPr marL="342900" indent="-342900"/>
            <a:r>
              <a:rPr lang="en-SG" dirty="0"/>
              <a:t>Abbreviated by “</a:t>
            </a:r>
            <a:r>
              <a:rPr lang="en-SG" dirty="0" err="1"/>
              <a:t>grd</a:t>
            </a:r>
            <a:r>
              <a:rPr lang="en-SG" dirty="0"/>
              <a:t>”</a:t>
            </a:r>
          </a:p>
          <a:p>
            <a:endParaRPr lang="en-SG" dirty="0"/>
          </a:p>
          <a:p>
            <a:pPr marL="342900" lvl="0" indent="-342900">
              <a:buAutoNum type="arabicPeriod"/>
            </a:pPr>
            <a:endParaRPr lang="en-SG" dirty="0"/>
          </a:p>
        </p:txBody>
      </p:sp>
    </p:spTree>
    <p:extLst>
      <p:ext uri="{BB962C8B-B14F-4D97-AF65-F5344CB8AC3E}">
        <p14:creationId xmlns:p14="http://schemas.microsoft.com/office/powerpoint/2010/main" val="138354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pinMode</a:t>
            </a:r>
            <a:r>
              <a:rPr lang="en-SG" dirty="0"/>
              <a:t>(</a:t>
            </a:r>
            <a:r>
              <a:rPr lang="en-SG" dirty="0" err="1"/>
              <a:t>pin,mode</a:t>
            </a:r>
            <a:r>
              <a:rPr lang="en-SG" dirty="0"/>
              <a:t>) </a:t>
            </a:r>
          </a:p>
          <a:p>
            <a:r>
              <a:rPr lang="en-SG" dirty="0"/>
              <a:t>Changes what the Pin does</a:t>
            </a:r>
          </a:p>
          <a:p>
            <a:r>
              <a:rPr lang="en-SG" dirty="0"/>
              <a:t>Included within void setup()</a:t>
            </a:r>
          </a:p>
          <a:p>
            <a:endParaRPr lang="en-SG" dirty="0"/>
          </a:p>
          <a:p>
            <a:endParaRPr lang="en-SG" dirty="0"/>
          </a:p>
          <a:p>
            <a:endParaRPr lang="en-SG" dirty="0"/>
          </a:p>
          <a:p>
            <a:pPr marL="139700" indent="0">
              <a:buNone/>
            </a:pPr>
            <a:endParaRPr lang="en-SG" dirty="0"/>
          </a:p>
          <a:p>
            <a:pPr marL="69850" indent="0">
              <a:buNone/>
            </a:pPr>
            <a:r>
              <a:rPr lang="en-SG" dirty="0"/>
              <a:t>Pull Up Circuit</a:t>
            </a:r>
          </a:p>
          <a:p>
            <a:r>
              <a:rPr lang="en-SG" dirty="0"/>
              <a:t>Ensures that the digital input is either 0 or 1</a:t>
            </a:r>
          </a:p>
          <a:p>
            <a:r>
              <a:rPr lang="en-SG" dirty="0"/>
              <a:t>Built within the Arduino Board</a:t>
            </a:r>
          </a:p>
          <a:p>
            <a:r>
              <a:rPr lang="en-SG" dirty="0"/>
              <a:t>Important when making a button</a:t>
            </a:r>
          </a:p>
          <a:p>
            <a:endParaRPr lang="en-SG" dirty="0"/>
          </a:p>
          <a:p>
            <a:endParaRPr lang="en-SG" dirty="0"/>
          </a:p>
        </p:txBody>
      </p:sp>
      <p:sp>
        <p:nvSpPr>
          <p:cNvPr id="57" name="Google Shape;57;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a:t>Different Modes:</a:t>
            </a:r>
          </a:p>
          <a:p>
            <a:r>
              <a:rPr lang="en-SG" dirty="0"/>
              <a:t>INPUT</a:t>
            </a:r>
          </a:p>
          <a:p>
            <a:r>
              <a:rPr lang="en-SG" dirty="0"/>
              <a:t>OUTPUT</a:t>
            </a:r>
          </a:p>
          <a:p>
            <a:r>
              <a:rPr lang="en-SG" dirty="0"/>
              <a:t>INPUT_PULLUP → activate the pull up circuit</a:t>
            </a:r>
          </a:p>
        </p:txBody>
      </p:sp>
    </p:spTree>
    <p:extLst>
      <p:ext uri="{BB962C8B-B14F-4D97-AF65-F5344CB8AC3E}">
        <p14:creationId xmlns:p14="http://schemas.microsoft.com/office/powerpoint/2010/main" val="2474589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digitalWrite</a:t>
            </a:r>
            <a:r>
              <a:rPr lang="en-SG" dirty="0"/>
              <a:t>(</a:t>
            </a:r>
            <a:r>
              <a:rPr lang="en-SG" dirty="0" err="1"/>
              <a:t>pin,mode</a:t>
            </a:r>
            <a:r>
              <a:rPr lang="en-SG" dirty="0"/>
              <a:t>)</a:t>
            </a:r>
          </a:p>
          <a:p>
            <a:r>
              <a:rPr lang="en-SG" dirty="0"/>
              <a:t>Change the output of the digital pin</a:t>
            </a:r>
          </a:p>
          <a:p>
            <a:r>
              <a:rPr lang="en-SG" dirty="0"/>
              <a:t>Mode values: HIGH or LOW (5V or 0V)</a:t>
            </a:r>
          </a:p>
        </p:txBody>
      </p:sp>
      <p:sp>
        <p:nvSpPr>
          <p:cNvPr id="57" name="Google Shape;57;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analogWrite</a:t>
            </a:r>
            <a:r>
              <a:rPr lang="en-SG" dirty="0"/>
              <a:t>(</a:t>
            </a:r>
            <a:r>
              <a:rPr lang="en-SG" dirty="0" err="1"/>
              <a:t>pin,value</a:t>
            </a:r>
            <a:r>
              <a:rPr lang="en-SG" dirty="0"/>
              <a:t>)</a:t>
            </a:r>
          </a:p>
          <a:p>
            <a:r>
              <a:rPr lang="en-SG" dirty="0"/>
              <a:t>Change the output of the </a:t>
            </a:r>
            <a:r>
              <a:rPr lang="en-SG" dirty="0" err="1"/>
              <a:t>analog</a:t>
            </a:r>
            <a:r>
              <a:rPr lang="en-SG" dirty="0"/>
              <a:t> pin</a:t>
            </a:r>
          </a:p>
          <a:p>
            <a:r>
              <a:rPr lang="en-SG" dirty="0"/>
              <a:t>Value range: (0-255) → Corresponds to a range from 0V to 5V</a:t>
            </a:r>
          </a:p>
          <a:p>
            <a:r>
              <a:rPr lang="en-SG" dirty="0"/>
              <a:t>Digital pins with PWM can use this function</a:t>
            </a:r>
          </a:p>
        </p:txBody>
      </p:sp>
    </p:spTree>
    <p:extLst>
      <p:ext uri="{BB962C8B-B14F-4D97-AF65-F5344CB8AC3E}">
        <p14:creationId xmlns:p14="http://schemas.microsoft.com/office/powerpoint/2010/main" val="1060583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lvl="0" indent="0">
              <a:buNone/>
            </a:pPr>
            <a:r>
              <a:rPr lang="en-SG" dirty="0" err="1"/>
              <a:t>digitalRead</a:t>
            </a:r>
            <a:r>
              <a:rPr lang="en-SG" dirty="0"/>
              <a:t>(pin) </a:t>
            </a:r>
          </a:p>
          <a:p>
            <a:r>
              <a:rPr lang="en-SG" dirty="0"/>
              <a:t>Returns 0 or 1</a:t>
            </a:r>
          </a:p>
          <a:p>
            <a:endParaRPr lang="en-SG" dirty="0"/>
          </a:p>
          <a:p>
            <a:endParaRPr lang="en-SG" dirty="0"/>
          </a:p>
          <a:p>
            <a:pPr marL="69850" lvl="0" indent="0">
              <a:buNone/>
            </a:pPr>
            <a:r>
              <a:rPr lang="en-SG" dirty="0" err="1"/>
              <a:t>analogRead</a:t>
            </a:r>
            <a:r>
              <a:rPr lang="en-SG" dirty="0"/>
              <a:t>(pin)</a:t>
            </a:r>
          </a:p>
          <a:p>
            <a:r>
              <a:rPr lang="en-SG" dirty="0"/>
              <a:t>Returns (0 - 1023)</a:t>
            </a:r>
          </a:p>
          <a:p>
            <a:pPr marL="139700" indent="0">
              <a:buNone/>
            </a:pPr>
            <a:endParaRPr lang="en-SG" dirty="0"/>
          </a:p>
        </p:txBody>
      </p:sp>
      <p:sp>
        <p:nvSpPr>
          <p:cNvPr id="57" name="Google Shape;57;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err="1"/>
              <a:t>Serial.begin</a:t>
            </a:r>
            <a:r>
              <a:rPr lang="en-SG" dirty="0"/>
              <a:t>(value) and </a:t>
            </a:r>
            <a:r>
              <a:rPr lang="en-SG" dirty="0" err="1"/>
              <a:t>Serial.println</a:t>
            </a:r>
            <a:r>
              <a:rPr lang="en-SG" dirty="0"/>
              <a:t>(value)</a:t>
            </a:r>
          </a:p>
          <a:p>
            <a:r>
              <a:rPr lang="en-SG" dirty="0" err="1"/>
              <a:t>Serial.begin</a:t>
            </a:r>
            <a:r>
              <a:rPr lang="en-SG" dirty="0"/>
              <a:t>(value) is placed in setup()</a:t>
            </a:r>
          </a:p>
          <a:p>
            <a:endParaRPr lang="en-SG" dirty="0"/>
          </a:p>
          <a:p>
            <a:endParaRPr lang="en-SG" dirty="0"/>
          </a:p>
          <a:p>
            <a:pPr marL="69850" indent="0">
              <a:buNone/>
            </a:pPr>
            <a:r>
              <a:rPr lang="en-SG" dirty="0"/>
              <a:t>Value must be specified, 9600 is commonly used</a:t>
            </a:r>
          </a:p>
          <a:p>
            <a:r>
              <a:rPr lang="en-SG" dirty="0"/>
              <a:t>Allow the Arduino board to communicate</a:t>
            </a:r>
          </a:p>
          <a:p>
            <a:r>
              <a:rPr lang="en-SG" dirty="0"/>
              <a:t>9600 (rate at which Arduino is communicating with the computer)</a:t>
            </a:r>
          </a:p>
        </p:txBody>
      </p:sp>
    </p:spTree>
    <p:extLst>
      <p:ext uri="{BB962C8B-B14F-4D97-AF65-F5344CB8AC3E}">
        <p14:creationId xmlns:p14="http://schemas.microsoft.com/office/powerpoint/2010/main" val="3582077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674" y="1017725"/>
            <a:ext cx="3530726" cy="3586474"/>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69850" indent="0">
              <a:buNone/>
            </a:pPr>
            <a:r>
              <a:rPr lang="en-SG" dirty="0"/>
              <a:t>delay(value)</a:t>
            </a:r>
          </a:p>
          <a:p>
            <a:r>
              <a:rPr lang="en-SG" dirty="0"/>
              <a:t>Pauses Arduino for a specified amount of time (milliseconds)</a:t>
            </a:r>
          </a:p>
          <a:p>
            <a:r>
              <a:rPr lang="en-SG" dirty="0"/>
              <a:t>(-) Cannot run other tasks simultaneously</a:t>
            </a:r>
          </a:p>
          <a:p>
            <a:endParaRPr lang="en-SG" dirty="0"/>
          </a:p>
          <a:p>
            <a:pPr marL="69850" indent="0">
              <a:buNone/>
            </a:pPr>
            <a:r>
              <a:rPr lang="en-SG" dirty="0" err="1"/>
              <a:t>millis</a:t>
            </a:r>
            <a:r>
              <a:rPr lang="en-SG" dirty="0"/>
              <a:t>()</a:t>
            </a:r>
          </a:p>
          <a:p>
            <a:r>
              <a:rPr lang="en-SG" dirty="0"/>
              <a:t>Returns time (in milliseconds) since the board started running</a:t>
            </a:r>
          </a:p>
          <a:p>
            <a:r>
              <a:rPr lang="en-SG" dirty="0"/>
              <a:t>Overflow after 50 days </a:t>
            </a:r>
          </a:p>
          <a:p>
            <a:pPr marL="139700" indent="0">
              <a:buNone/>
            </a:pPr>
            <a:endParaRPr lang="en-SG" dirty="0"/>
          </a:p>
          <a:p>
            <a:pPr marL="139700" indent="0">
              <a:buNone/>
            </a:pPr>
            <a:endParaRPr lang="en-SG" dirty="0"/>
          </a:p>
        </p:txBody>
      </p:sp>
      <p:sp>
        <p:nvSpPr>
          <p:cNvPr id="2" name="TextBox 1"/>
          <p:cNvSpPr txBox="1"/>
          <p:nvPr/>
        </p:nvSpPr>
        <p:spPr>
          <a:xfrm>
            <a:off x="5321300" y="4217589"/>
            <a:ext cx="3295100" cy="307777"/>
          </a:xfrm>
          <a:prstGeom prst="rect">
            <a:avLst/>
          </a:prstGeom>
          <a:noFill/>
        </p:spPr>
        <p:txBody>
          <a:bodyPr wrap="square" rtlCol="0">
            <a:spAutoFit/>
          </a:bodyPr>
          <a:lstStyle/>
          <a:p>
            <a:r>
              <a:rPr lang="en-SG" dirty="0">
                <a:solidFill>
                  <a:srgbClr val="4E7F8E"/>
                </a:solidFill>
                <a:latin typeface="Open Sans" panose="020B0606030504020204" charset="0"/>
                <a:ea typeface="Open Sans" panose="020B0606030504020204" charset="0"/>
                <a:cs typeface="Open Sans" panose="020B0606030504020204" charset="0"/>
              </a:rPr>
              <a:t>Example of </a:t>
            </a:r>
            <a:r>
              <a:rPr lang="en-SG" dirty="0" err="1">
                <a:solidFill>
                  <a:srgbClr val="4E7F8E"/>
                </a:solidFill>
                <a:latin typeface="Open Sans" panose="020B0606030504020204" charset="0"/>
                <a:ea typeface="Open Sans" panose="020B0606030504020204" charset="0"/>
                <a:cs typeface="Open Sans" panose="020B0606030504020204" charset="0"/>
              </a:rPr>
              <a:t>millis</a:t>
            </a:r>
            <a:r>
              <a:rPr lang="en-SG" dirty="0">
                <a:solidFill>
                  <a:srgbClr val="4E7F8E"/>
                </a:solidFill>
                <a:latin typeface="Open Sans" panose="020B0606030504020204" charset="0"/>
                <a:ea typeface="Open Sans" panose="020B0606030504020204" charset="0"/>
                <a:cs typeface="Open Sans" panose="020B0606030504020204" charset="0"/>
              </a:rPr>
              <a:t>() to replace delay()</a:t>
            </a:r>
          </a:p>
        </p:txBody>
      </p:sp>
    </p:spTree>
    <p:extLst>
      <p:ext uri="{BB962C8B-B14F-4D97-AF65-F5344CB8AC3E}">
        <p14:creationId xmlns:p14="http://schemas.microsoft.com/office/powerpoint/2010/main" val="151095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
            </a:r>
            <a:r>
              <a:rPr lang="en-SG" dirty="0"/>
              <a:t>a</a:t>
            </a:r>
            <a:r>
              <a:rPr lang="en" dirty="0"/>
              <a:t>sic </a:t>
            </a:r>
            <a:r>
              <a:rPr lang="en" dirty="0">
                <a:solidFill>
                  <a:srgbClr val="DB504A"/>
                </a:solidFill>
              </a:rPr>
              <a:t>Functions</a:t>
            </a:r>
            <a:endParaRPr dirty="0">
              <a:solidFill>
                <a:srgbClr val="DB504A"/>
              </a:solidFill>
            </a:endParaRPr>
          </a:p>
        </p:txBody>
      </p:sp>
      <p:sp>
        <p:nvSpPr>
          <p:cNvPr id="56" name="Google Shape;56;p12"/>
          <p:cNvSpPr txBox="1">
            <a:spLocks noGrp="1"/>
          </p:cNvSpPr>
          <p:nvPr>
            <p:ph type="body" idx="1"/>
          </p:nvPr>
        </p:nvSpPr>
        <p:spPr>
          <a:xfrm>
            <a:off x="311700" y="1152475"/>
            <a:ext cx="5501802" cy="3416400"/>
          </a:xfrm>
          <a:prstGeom prst="rect">
            <a:avLst/>
          </a:prstGeom>
        </p:spPr>
        <p:txBody>
          <a:bodyPr spcFirstLastPara="1" wrap="square" lIns="91425" tIns="91425" rIns="91425" bIns="91425" anchor="t" anchorCtr="0">
            <a:noAutofit/>
          </a:bodyPr>
          <a:lstStyle/>
          <a:p>
            <a:pPr marL="69850" indent="0">
              <a:buNone/>
            </a:pPr>
            <a:r>
              <a:rPr lang="en-US" dirty="0"/>
              <a:t>map(</a:t>
            </a:r>
            <a:r>
              <a:rPr lang="en-US" dirty="0">
                <a:solidFill>
                  <a:srgbClr val="E3B505"/>
                </a:solidFill>
              </a:rPr>
              <a:t>value</a:t>
            </a:r>
            <a:r>
              <a:rPr lang="en-US" dirty="0"/>
              <a:t>, </a:t>
            </a:r>
            <a:r>
              <a:rPr lang="en-US" dirty="0" err="1">
                <a:solidFill>
                  <a:srgbClr val="C1272D"/>
                </a:solidFill>
              </a:rPr>
              <a:t>fromLow</a:t>
            </a:r>
            <a:r>
              <a:rPr lang="en-US" dirty="0"/>
              <a:t>, </a:t>
            </a:r>
            <a:r>
              <a:rPr lang="en-US" dirty="0" err="1"/>
              <a:t>fromHigh</a:t>
            </a:r>
            <a:r>
              <a:rPr lang="en-US" dirty="0"/>
              <a:t>, </a:t>
            </a:r>
            <a:r>
              <a:rPr lang="en-US" dirty="0" err="1">
                <a:solidFill>
                  <a:srgbClr val="6BBD97"/>
                </a:solidFill>
              </a:rPr>
              <a:t>toLow</a:t>
            </a:r>
            <a:r>
              <a:rPr lang="en-US" dirty="0"/>
              <a:t>, </a:t>
            </a:r>
            <a:r>
              <a:rPr lang="en-US" dirty="0" err="1">
                <a:solidFill>
                  <a:srgbClr val="A6A5E1"/>
                </a:solidFill>
              </a:rPr>
              <a:t>toHigh</a:t>
            </a:r>
            <a:r>
              <a:rPr lang="en-US" dirty="0"/>
              <a:t>) </a:t>
            </a:r>
          </a:p>
          <a:p>
            <a:pPr marL="69850" indent="0">
              <a:buNone/>
            </a:pPr>
            <a:endParaRPr lang="en-US" dirty="0"/>
          </a:p>
          <a:p>
            <a:pPr marL="355600" indent="-285750"/>
            <a:r>
              <a:rPr lang="en-US" dirty="0">
                <a:solidFill>
                  <a:srgbClr val="E3B505"/>
                </a:solidFill>
              </a:rPr>
              <a:t>Value		</a:t>
            </a:r>
            <a:r>
              <a:rPr lang="en-US" dirty="0"/>
              <a:t>: the number to map</a:t>
            </a:r>
          </a:p>
          <a:p>
            <a:pPr marL="355600" indent="-285750"/>
            <a:r>
              <a:rPr lang="en-US" dirty="0" err="1">
                <a:solidFill>
                  <a:srgbClr val="C1272D"/>
                </a:solidFill>
              </a:rPr>
              <a:t>fromLow</a:t>
            </a:r>
            <a:r>
              <a:rPr lang="en-US" dirty="0">
                <a:solidFill>
                  <a:srgbClr val="C1272D"/>
                </a:solidFill>
              </a:rPr>
              <a:t>	</a:t>
            </a:r>
            <a:r>
              <a:rPr lang="en-US" dirty="0"/>
              <a:t>: the lower bound of the value’s current range</a:t>
            </a:r>
          </a:p>
          <a:p>
            <a:pPr marL="355600" indent="-285750"/>
            <a:r>
              <a:rPr lang="en-US" dirty="0" err="1"/>
              <a:t>fromHigh</a:t>
            </a:r>
            <a:r>
              <a:rPr lang="en-US" dirty="0"/>
              <a:t>	: the upper bound of the value’s current range</a:t>
            </a:r>
          </a:p>
          <a:p>
            <a:pPr marL="355600" indent="-285750"/>
            <a:r>
              <a:rPr lang="en-US" dirty="0" err="1">
                <a:solidFill>
                  <a:srgbClr val="6BBD97"/>
                </a:solidFill>
              </a:rPr>
              <a:t>toLow</a:t>
            </a:r>
            <a:r>
              <a:rPr lang="en-US" dirty="0">
                <a:solidFill>
                  <a:srgbClr val="6BBD97"/>
                </a:solidFill>
              </a:rPr>
              <a:t>		</a:t>
            </a:r>
            <a:r>
              <a:rPr lang="en-US" dirty="0"/>
              <a:t>: the lower bound of the value’s target range</a:t>
            </a:r>
          </a:p>
          <a:p>
            <a:pPr marL="355600" indent="-285750"/>
            <a:r>
              <a:rPr lang="en-US" dirty="0" err="1">
                <a:solidFill>
                  <a:srgbClr val="A6A5E1"/>
                </a:solidFill>
              </a:rPr>
              <a:t>toHigh</a:t>
            </a:r>
            <a:r>
              <a:rPr lang="en-US" dirty="0">
                <a:solidFill>
                  <a:srgbClr val="A6A5E1"/>
                </a:solidFill>
              </a:rPr>
              <a:t>		</a:t>
            </a:r>
            <a:r>
              <a:rPr lang="en-US" dirty="0"/>
              <a:t>: the upper bound of the value’s target range</a:t>
            </a:r>
          </a:p>
          <a:p>
            <a:pPr marL="139700" indent="0">
              <a:buNone/>
            </a:pPr>
            <a:endParaRPr lang="en-SG" dirty="0"/>
          </a:p>
          <a:p>
            <a:pPr marL="139700" indent="0">
              <a:buNone/>
            </a:pPr>
            <a:endParaRPr lang="en-SG" dirty="0"/>
          </a:p>
        </p:txBody>
      </p:sp>
    </p:spTree>
    <p:extLst>
      <p:ext uri="{BB962C8B-B14F-4D97-AF65-F5344CB8AC3E}">
        <p14:creationId xmlns:p14="http://schemas.microsoft.com/office/powerpoint/2010/main" val="137101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Arduino </a:t>
            </a:r>
            <a:r>
              <a:rPr lang="en-SG" dirty="0">
                <a:solidFill>
                  <a:srgbClr val="DB504A"/>
                </a:solidFill>
                <a:latin typeface="Open Sans" panose="020B0606030504020204" charset="0"/>
                <a:ea typeface="Open Sans" panose="020B0606030504020204" charset="0"/>
                <a:cs typeface="Open Sans" panose="020B0606030504020204" charset="0"/>
                <a:sym typeface="Calibri"/>
              </a:rPr>
              <a:t>Board</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342900" lvl="0" indent="-342900">
              <a:buAutoNum type="arabicPeriod"/>
            </a:pPr>
            <a:endParaRPr lang="en-SG" dirty="0"/>
          </a:p>
        </p:txBody>
      </p:sp>
      <p:pic>
        <p:nvPicPr>
          <p:cNvPr id="59" name="Google Shape;59;p12"/>
          <p:cNvPicPr preferRelativeResize="0"/>
          <p:nvPr/>
        </p:nvPicPr>
        <p:blipFill rotWithShape="1">
          <a:blip r:embed="rId3">
            <a:alphaModFix/>
          </a:blip>
          <a:srcRect l="24032" t="17627" r="23756" b="6620"/>
          <a:stretch/>
        </p:blipFill>
        <p:spPr>
          <a:xfrm>
            <a:off x="2760475" y="2615750"/>
            <a:ext cx="298528" cy="228700"/>
          </a:xfrm>
          <a:prstGeom prst="rect">
            <a:avLst/>
          </a:prstGeom>
          <a:noFill/>
          <a:ln>
            <a:noFill/>
          </a:ln>
        </p:spPr>
      </p:pic>
      <p:pic>
        <p:nvPicPr>
          <p:cNvPr id="1026" name="Picture 2" descr="Image result for arduino board labelled">
            <a:extLst>
              <a:ext uri="{FF2B5EF4-FFF2-40B4-BE49-F238E27FC236}">
                <a16:creationId xmlns:a16="http://schemas.microsoft.com/office/drawing/2014/main" id="{16A7ACBE-B31F-445B-A701-2D09073AA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017" y="1152475"/>
            <a:ext cx="4921173" cy="338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2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0" y="-829600"/>
            <a:ext cx="9143997" cy="6098948"/>
          </a:xfrm>
          <a:prstGeom prst="rect">
            <a:avLst/>
          </a:prstGeom>
          <a:noFill/>
          <a:ln>
            <a:noFill/>
          </a:ln>
        </p:spPr>
      </p:pic>
      <p:pic>
        <p:nvPicPr>
          <p:cNvPr id="91" name="Google Shape;91;p16"/>
          <p:cNvPicPr preferRelativeResize="0"/>
          <p:nvPr/>
        </p:nvPicPr>
        <p:blipFill>
          <a:blip r:embed="rId4">
            <a:alphaModFix/>
          </a:blip>
          <a:stretch>
            <a:fillRect/>
          </a:stretch>
        </p:blipFill>
        <p:spPr>
          <a:xfrm>
            <a:off x="0" y="1255"/>
            <a:ext cx="9144001" cy="5140990"/>
          </a:xfrm>
          <a:prstGeom prst="rect">
            <a:avLst/>
          </a:prstGeom>
          <a:noFill/>
          <a:ln>
            <a:noFill/>
          </a:ln>
        </p:spPr>
      </p:pic>
      <p:sp>
        <p:nvSpPr>
          <p:cNvPr id="92" name="Google Shape;92;p16"/>
          <p:cNvSpPr txBox="1">
            <a:spLocks noGrp="1"/>
          </p:cNvSpPr>
          <p:nvPr>
            <p:ph type="title"/>
          </p:nvPr>
        </p:nvSpPr>
        <p:spPr>
          <a:xfrm>
            <a:off x="493125" y="2153700"/>
            <a:ext cx="4786800" cy="32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a:t>
            </a:r>
            <a:br>
              <a:rPr lang="en" dirty="0"/>
            </a:br>
            <a:r>
              <a:rPr lang="en" dirty="0">
                <a:solidFill>
                  <a:srgbClr val="DB504A"/>
                </a:solidFill>
              </a:rPr>
              <a:t>You!</a:t>
            </a:r>
            <a:endParaRPr dirty="0">
              <a:solidFill>
                <a:srgbClr val="DB504A"/>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SG" dirty="0"/>
              <a:t>Appendix</a:t>
            </a:r>
            <a:endParaRPr dirty="0">
              <a:solidFill>
                <a:srgbClr val="DB504A"/>
              </a:solidFill>
              <a:sym typeface="Open Sans"/>
            </a:endParaRPr>
          </a:p>
        </p:txBody>
      </p:sp>
    </p:spTree>
    <p:extLst>
      <p:ext uri="{BB962C8B-B14F-4D97-AF65-F5344CB8AC3E}">
        <p14:creationId xmlns:p14="http://schemas.microsoft.com/office/powerpoint/2010/main" val="2179545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Appendix - </a:t>
            </a:r>
            <a:r>
              <a:rPr lang="en-SG" dirty="0">
                <a:solidFill>
                  <a:srgbClr val="DB504A"/>
                </a:solidFill>
                <a:latin typeface="Open Sans" panose="020B0606030504020204" charset="0"/>
                <a:ea typeface="Open Sans" panose="020B0606030504020204" charset="0"/>
                <a:cs typeface="Open Sans" panose="020B0606030504020204" charset="0"/>
                <a:sym typeface="Calibri"/>
              </a:rPr>
              <a:t>Digital Pins (PWM)</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4408714" y="1421502"/>
            <a:ext cx="4260300" cy="3416400"/>
          </a:xfrm>
          <a:prstGeom prst="rect">
            <a:avLst/>
          </a:prstGeom>
        </p:spPr>
        <p:txBody>
          <a:bodyPr spcFirstLastPara="1" wrap="square" lIns="91425" tIns="91425" rIns="91425" bIns="91425" anchor="t" anchorCtr="0">
            <a:noAutofit/>
          </a:bodyPr>
          <a:lstStyle/>
          <a:p>
            <a:r>
              <a:rPr lang="en-SG" dirty="0"/>
              <a:t>The digital pin can simulate </a:t>
            </a:r>
            <a:r>
              <a:rPr lang="en-SG" dirty="0" err="1"/>
              <a:t>analog</a:t>
            </a:r>
            <a:r>
              <a:rPr lang="en-SG" dirty="0"/>
              <a:t> output. </a:t>
            </a:r>
          </a:p>
          <a:p>
            <a:pPr marL="0" lvl="0" indent="0">
              <a:buNone/>
            </a:pPr>
            <a:endParaRPr lang="en-SG" dirty="0"/>
          </a:p>
          <a:p>
            <a:r>
              <a:rPr lang="en-SG" dirty="0"/>
              <a:t>Analog value is modulated (i.e. represented) by a digital signal</a:t>
            </a:r>
          </a:p>
          <a:p>
            <a:endParaRPr lang="en-SG" dirty="0"/>
          </a:p>
          <a:p>
            <a:r>
              <a:rPr lang="en-SG" dirty="0"/>
              <a:t>Analog pins cannot be used to produce </a:t>
            </a:r>
            <a:r>
              <a:rPr lang="en-SG" dirty="0" err="1"/>
              <a:t>analog</a:t>
            </a:r>
            <a:r>
              <a:rPr lang="en-SG" dirty="0"/>
              <a:t> signals, only “Analog In”</a:t>
            </a:r>
          </a:p>
          <a:p>
            <a:endParaRPr lang="en-SG" dirty="0"/>
          </a:p>
          <a:p>
            <a:pPr marL="139700" indent="0">
              <a:buNone/>
            </a:pPr>
            <a:endParaRPr lang="en-SG" dirty="0"/>
          </a:p>
          <a:p>
            <a:pPr marL="342900" lvl="0" indent="-342900">
              <a:buAutoNum type="arabicPeriod"/>
            </a:pPr>
            <a:endParaRPr lang="en-SG" dirty="0"/>
          </a:p>
        </p:txBody>
      </p:sp>
      <p:pic>
        <p:nvPicPr>
          <p:cNvPr id="3074" name="Picture 2" descr="https://qph.fs.quoracdn.net/main-qimg-54ef6da144b4531dd9ada686a7e67c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252325"/>
            <a:ext cx="3428999" cy="375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19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Appendix – </a:t>
            </a:r>
            <a:r>
              <a:rPr lang="en-SG" dirty="0">
                <a:solidFill>
                  <a:srgbClr val="DB504A"/>
                </a:solidFill>
                <a:latin typeface="Open Sans" panose="020B0606030504020204" charset="0"/>
                <a:ea typeface="Open Sans" panose="020B0606030504020204" charset="0"/>
                <a:cs typeface="Open Sans" panose="020B0606030504020204" charset="0"/>
                <a:sym typeface="Calibri"/>
              </a:rPr>
              <a:t>Pullup Circuit</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424011" y="1391766"/>
            <a:ext cx="4260300" cy="3416400"/>
          </a:xfrm>
          <a:prstGeom prst="rect">
            <a:avLst/>
          </a:prstGeom>
        </p:spPr>
        <p:txBody>
          <a:bodyPr spcFirstLastPara="1" wrap="square" lIns="91425" tIns="91425" rIns="91425" bIns="91425" anchor="t" anchorCtr="0">
            <a:noAutofit/>
          </a:bodyPr>
          <a:lstStyle/>
          <a:p>
            <a:pPr marL="69850" indent="0">
              <a:buNone/>
            </a:pPr>
            <a:r>
              <a:rPr lang="en-SG" dirty="0"/>
              <a:t>Pull Up Circuit</a:t>
            </a:r>
          </a:p>
          <a:p>
            <a:r>
              <a:rPr lang="en-SG" dirty="0"/>
              <a:t>Ensures that the digital input is either 0 or 1</a:t>
            </a:r>
          </a:p>
          <a:p>
            <a:r>
              <a:rPr lang="en-SG" dirty="0"/>
              <a:t>Built within the Arduino Board</a:t>
            </a:r>
          </a:p>
          <a:p>
            <a:r>
              <a:rPr lang="en-SG" dirty="0"/>
              <a:t>Important when making a button</a:t>
            </a:r>
          </a:p>
        </p:txBody>
      </p:sp>
      <p:pic>
        <p:nvPicPr>
          <p:cNvPr id="5" name="Picture 4" descr="Image result for pull up circuit">
            <a:extLst>
              <a:ext uri="{FF2B5EF4-FFF2-40B4-BE49-F238E27FC236}">
                <a16:creationId xmlns:a16="http://schemas.microsoft.com/office/drawing/2014/main" id="{1D9638B4-C95C-4269-A09D-DAEE55D11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302" y="1279079"/>
            <a:ext cx="2379132" cy="301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2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4464"/>
            <a:ext cx="8520600" cy="572700"/>
          </a:xfrm>
          <a:prstGeom prst="rect">
            <a:avLst/>
          </a:prstGeom>
        </p:spPr>
        <p:txBody>
          <a:bodyPr spcFirstLastPara="1" wrap="square" lIns="91425" tIns="91425" rIns="91425" bIns="91425" anchor="t" anchorCtr="0">
            <a:noAutofit/>
          </a:bodyPr>
          <a:lstStyle/>
          <a:p>
            <a:pPr lvl="0"/>
            <a:r>
              <a:rPr lang="en-SG" dirty="0"/>
              <a:t>Breadboard</a:t>
            </a:r>
            <a:endParaRPr dirty="0">
              <a:solidFill>
                <a:srgbClr val="DB504A"/>
              </a:solidFill>
            </a:endParaRPr>
          </a:p>
        </p:txBody>
      </p:sp>
      <p:sp>
        <p:nvSpPr>
          <p:cNvPr id="4" name="Rectangle 3"/>
          <p:cNvSpPr/>
          <p:nvPr/>
        </p:nvSpPr>
        <p:spPr>
          <a:xfrm>
            <a:off x="1005036" y="1858264"/>
            <a:ext cx="1755648" cy="824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bg1"/>
              </a:solidFill>
            </a:endParaRPr>
          </a:p>
        </p:txBody>
      </p:sp>
      <p:sp>
        <p:nvSpPr>
          <p:cNvPr id="12" name="Rectangle 11"/>
          <p:cNvSpPr/>
          <p:nvPr/>
        </p:nvSpPr>
        <p:spPr>
          <a:xfrm>
            <a:off x="3288369" y="2294953"/>
            <a:ext cx="1755648" cy="824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bg1"/>
              </a:solidFill>
            </a:endParaRPr>
          </a:p>
        </p:txBody>
      </p:sp>
      <p:sp>
        <p:nvSpPr>
          <p:cNvPr id="13" name="Rectangle 12"/>
          <p:cNvSpPr/>
          <p:nvPr/>
        </p:nvSpPr>
        <p:spPr>
          <a:xfrm>
            <a:off x="5158126" y="1880424"/>
            <a:ext cx="1755648" cy="824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bg1"/>
              </a:solidFill>
            </a:endParaRPr>
          </a:p>
        </p:txBody>
      </p:sp>
      <p:sp>
        <p:nvSpPr>
          <p:cNvPr id="34" name="Rectangle 33">
            <a:extLst>
              <a:ext uri="{FF2B5EF4-FFF2-40B4-BE49-F238E27FC236}">
                <a16:creationId xmlns:a16="http://schemas.microsoft.com/office/drawing/2014/main" id="{8C12D256-6C84-46F0-A780-32C2A9929805}"/>
              </a:ext>
            </a:extLst>
          </p:cNvPr>
          <p:cNvSpPr/>
          <p:nvPr/>
        </p:nvSpPr>
        <p:spPr>
          <a:xfrm>
            <a:off x="716024" y="2826364"/>
            <a:ext cx="6376152" cy="998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a:extLst>
              <a:ext uri="{FF2B5EF4-FFF2-40B4-BE49-F238E27FC236}">
                <a16:creationId xmlns:a16="http://schemas.microsoft.com/office/drawing/2014/main" id="{2F35DC41-4E7E-4F96-8417-8A083D531861}"/>
              </a:ext>
            </a:extLst>
          </p:cNvPr>
          <p:cNvSpPr/>
          <p:nvPr/>
        </p:nvSpPr>
        <p:spPr>
          <a:xfrm rot="5400000">
            <a:off x="3831362" y="1988408"/>
            <a:ext cx="145436" cy="6234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a:extLst>
              <a:ext uri="{FF2B5EF4-FFF2-40B4-BE49-F238E27FC236}">
                <a16:creationId xmlns:a16="http://schemas.microsoft.com/office/drawing/2014/main" id="{3DC03C41-FDA4-4E69-A405-AE702BDA7411}"/>
              </a:ext>
            </a:extLst>
          </p:cNvPr>
          <p:cNvSpPr/>
          <p:nvPr/>
        </p:nvSpPr>
        <p:spPr>
          <a:xfrm rot="5400000">
            <a:off x="3805036" y="3712958"/>
            <a:ext cx="145436" cy="6234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7EBD6FD6-3640-41D0-99C0-331690331940}"/>
              </a:ext>
            </a:extLst>
          </p:cNvPr>
          <p:cNvGrpSpPr/>
          <p:nvPr/>
        </p:nvGrpSpPr>
        <p:grpSpPr>
          <a:xfrm>
            <a:off x="440128" y="1209984"/>
            <a:ext cx="8695872" cy="3791832"/>
            <a:chOff x="440128" y="1209984"/>
            <a:chExt cx="8695872" cy="3791832"/>
          </a:xfrm>
        </p:grpSpPr>
        <p:grpSp>
          <p:nvGrpSpPr>
            <p:cNvPr id="7" name="Group 6">
              <a:extLst>
                <a:ext uri="{FF2B5EF4-FFF2-40B4-BE49-F238E27FC236}">
                  <a16:creationId xmlns:a16="http://schemas.microsoft.com/office/drawing/2014/main" id="{D38D9701-6C40-4E69-A6BE-9C23D6EA7DF3}"/>
                </a:ext>
              </a:extLst>
            </p:cNvPr>
            <p:cNvGrpSpPr/>
            <p:nvPr/>
          </p:nvGrpSpPr>
          <p:grpSpPr>
            <a:xfrm>
              <a:off x="440128" y="1659232"/>
              <a:ext cx="6903459" cy="2748977"/>
              <a:chOff x="1341008" y="1565386"/>
              <a:chExt cx="6903459" cy="2748977"/>
            </a:xfrm>
          </p:grpSpPr>
          <p:grpSp>
            <p:nvGrpSpPr>
              <p:cNvPr id="6" name="Group 5">
                <a:extLst>
                  <a:ext uri="{FF2B5EF4-FFF2-40B4-BE49-F238E27FC236}">
                    <a16:creationId xmlns:a16="http://schemas.microsoft.com/office/drawing/2014/main" id="{B0C13F2E-44DB-4846-932E-8873570B639B}"/>
                  </a:ext>
                </a:extLst>
              </p:cNvPr>
              <p:cNvGrpSpPr/>
              <p:nvPr/>
            </p:nvGrpSpPr>
            <p:grpSpPr>
              <a:xfrm>
                <a:off x="1341008" y="1565386"/>
                <a:ext cx="6903459" cy="2748977"/>
                <a:chOff x="1341009" y="1565387"/>
                <a:chExt cx="6308726" cy="2434184"/>
              </a:xfrm>
            </p:grpSpPr>
            <p:pic>
              <p:nvPicPr>
                <p:cNvPr id="1028" name="Picture 4" descr="Image result for breadboard">
                  <a:extLst>
                    <a:ext uri="{FF2B5EF4-FFF2-40B4-BE49-F238E27FC236}">
                      <a16:creationId xmlns:a16="http://schemas.microsoft.com/office/drawing/2014/main" id="{01484D88-3385-45AB-8A26-53755A4BD2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96" t="15787" r="6293" b="13028"/>
                <a:stretch/>
              </p:blipFill>
              <p:spPr bwMode="auto">
                <a:xfrm>
                  <a:off x="1341009" y="1565387"/>
                  <a:ext cx="6308726" cy="24341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8ADA65-FC00-4CBE-B77C-7DD856001854}"/>
                    </a:ext>
                  </a:extLst>
                </p:cNvPr>
                <p:cNvSpPr/>
                <p:nvPr/>
              </p:nvSpPr>
              <p:spPr>
                <a:xfrm>
                  <a:off x="1813932" y="1911870"/>
                  <a:ext cx="2616819" cy="45719"/>
                </a:xfrm>
                <a:prstGeom prst="rect">
                  <a:avLst/>
                </a:prstGeom>
                <a:noFill/>
                <a:ln>
                  <a:solidFill>
                    <a:srgbClr val="6A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21AB71D0-14E0-4F42-B432-CCEFAC570EAF}"/>
                    </a:ext>
                  </a:extLst>
                </p:cNvPr>
                <p:cNvSpPr/>
                <p:nvPr/>
              </p:nvSpPr>
              <p:spPr>
                <a:xfrm>
                  <a:off x="4572000" y="1903142"/>
                  <a:ext cx="2616819" cy="45719"/>
                </a:xfrm>
                <a:prstGeom prst="rect">
                  <a:avLst/>
                </a:prstGeom>
                <a:noFill/>
                <a:ln>
                  <a:solidFill>
                    <a:srgbClr val="6A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443E8F2E-FEB3-401A-A900-C0B52B852AFC}"/>
                    </a:ext>
                  </a:extLst>
                </p:cNvPr>
                <p:cNvSpPr/>
                <p:nvPr/>
              </p:nvSpPr>
              <p:spPr>
                <a:xfrm rot="5400000">
                  <a:off x="5845606" y="2358530"/>
                  <a:ext cx="377565" cy="48879"/>
                </a:xfrm>
                <a:prstGeom prst="rect">
                  <a:avLst/>
                </a:prstGeom>
                <a:noFill/>
                <a:ln>
                  <a:solidFill>
                    <a:srgbClr val="6A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 name="Rectangle 14">
                <a:extLst>
                  <a:ext uri="{FF2B5EF4-FFF2-40B4-BE49-F238E27FC236}">
                    <a16:creationId xmlns:a16="http://schemas.microsoft.com/office/drawing/2014/main" id="{30267F1C-8F46-4A60-86F2-25ECAD3AB597}"/>
                  </a:ext>
                </a:extLst>
              </p:cNvPr>
              <p:cNvSpPr/>
              <p:nvPr/>
            </p:nvSpPr>
            <p:spPr>
              <a:xfrm rot="5400000">
                <a:off x="6240204" y="3111723"/>
                <a:ext cx="477878" cy="48879"/>
              </a:xfrm>
              <a:prstGeom prst="rect">
                <a:avLst/>
              </a:prstGeom>
              <a:noFill/>
              <a:ln>
                <a:solidFill>
                  <a:srgbClr val="6AB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 name="Google Shape;521;p41">
              <a:extLst>
                <a:ext uri="{FF2B5EF4-FFF2-40B4-BE49-F238E27FC236}">
                  <a16:creationId xmlns:a16="http://schemas.microsoft.com/office/drawing/2014/main" id="{1DF65C71-5827-46EA-AF2D-A72D3FF21008}"/>
                </a:ext>
              </a:extLst>
            </p:cNvPr>
            <p:cNvSpPr txBox="1"/>
            <p:nvPr/>
          </p:nvSpPr>
          <p:spPr>
            <a:xfrm>
              <a:off x="770610" y="1209984"/>
              <a:ext cx="2347675" cy="26473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dirty="0">
                  <a:solidFill>
                    <a:srgbClr val="084C61"/>
                  </a:solidFill>
                  <a:latin typeface="Open Sans" panose="020B0606030504020204" charset="0"/>
                  <a:ea typeface="Open Sans" panose="020B0606030504020204" charset="0"/>
                  <a:cs typeface="Open Sans" panose="020B0606030504020204" charset="0"/>
                </a:rPr>
                <a:t>Connected Horizontally</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17" name="Google Shape;523;p41">
              <a:extLst>
                <a:ext uri="{FF2B5EF4-FFF2-40B4-BE49-F238E27FC236}">
                  <a16:creationId xmlns:a16="http://schemas.microsoft.com/office/drawing/2014/main" id="{96E86A53-8554-47B8-8A56-3D150913ADE4}"/>
                </a:ext>
              </a:extLst>
            </p:cNvPr>
            <p:cNvCxnSpPr/>
            <p:nvPr/>
          </p:nvCxnSpPr>
          <p:spPr>
            <a:xfrm flipV="1">
              <a:off x="1670149" y="1542531"/>
              <a:ext cx="274299" cy="491542"/>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sp>
          <p:nvSpPr>
            <p:cNvPr id="18" name="Google Shape;521;p41">
              <a:extLst>
                <a:ext uri="{FF2B5EF4-FFF2-40B4-BE49-F238E27FC236}">
                  <a16:creationId xmlns:a16="http://schemas.microsoft.com/office/drawing/2014/main" id="{ACBB24F2-D525-4384-9DCB-AF5D75F5FE98}"/>
                </a:ext>
              </a:extLst>
            </p:cNvPr>
            <p:cNvSpPr txBox="1"/>
            <p:nvPr/>
          </p:nvSpPr>
          <p:spPr>
            <a:xfrm>
              <a:off x="7848785" y="2509392"/>
              <a:ext cx="1287215"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dirty="0">
                  <a:solidFill>
                    <a:srgbClr val="084C61"/>
                  </a:solidFill>
                  <a:latin typeface="Open Sans" panose="020B0606030504020204" charset="0"/>
                  <a:ea typeface="Open Sans" panose="020B0606030504020204" charset="0"/>
                  <a:cs typeface="Open Sans" panose="020B0606030504020204" charset="0"/>
                </a:rPr>
                <a:t>Connected Vertically</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19" name="Google Shape;523;p41">
              <a:extLst>
                <a:ext uri="{FF2B5EF4-FFF2-40B4-BE49-F238E27FC236}">
                  <a16:creationId xmlns:a16="http://schemas.microsoft.com/office/drawing/2014/main" id="{BC064C19-89C7-421C-A1AD-A420E3424CFE}"/>
                </a:ext>
              </a:extLst>
            </p:cNvPr>
            <p:cNvCxnSpPr>
              <a:cxnSpLocks/>
            </p:cNvCxnSpPr>
            <p:nvPr/>
          </p:nvCxnSpPr>
          <p:spPr>
            <a:xfrm>
              <a:off x="5602703" y="2615120"/>
              <a:ext cx="2131973" cy="180622"/>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21" name="Google Shape;523;p41">
              <a:extLst>
                <a:ext uri="{FF2B5EF4-FFF2-40B4-BE49-F238E27FC236}">
                  <a16:creationId xmlns:a16="http://schemas.microsoft.com/office/drawing/2014/main" id="{F7DA867D-3D2B-4B9E-8491-0BD28B91BA5A}"/>
                </a:ext>
              </a:extLst>
            </p:cNvPr>
            <p:cNvCxnSpPr>
              <a:cxnSpLocks/>
            </p:cNvCxnSpPr>
            <p:nvPr/>
          </p:nvCxnSpPr>
          <p:spPr>
            <a:xfrm flipV="1">
              <a:off x="5656191" y="2991069"/>
              <a:ext cx="2015848" cy="275539"/>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sp>
          <p:nvSpPr>
            <p:cNvPr id="24" name="Google Shape;521;p41">
              <a:extLst>
                <a:ext uri="{FF2B5EF4-FFF2-40B4-BE49-F238E27FC236}">
                  <a16:creationId xmlns:a16="http://schemas.microsoft.com/office/drawing/2014/main" id="{9D4EE956-21E4-457A-AAB8-400D0E9C3DC9}"/>
                </a:ext>
              </a:extLst>
            </p:cNvPr>
            <p:cNvSpPr txBox="1"/>
            <p:nvPr/>
          </p:nvSpPr>
          <p:spPr>
            <a:xfrm>
              <a:off x="4119683" y="1355692"/>
              <a:ext cx="2623088" cy="3585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dirty="0">
                  <a:solidFill>
                    <a:srgbClr val="084C61"/>
                  </a:solidFill>
                  <a:latin typeface="Open Sans" panose="020B0606030504020204" charset="0"/>
                  <a:ea typeface="Open Sans" panose="020B0606030504020204" charset="0"/>
                  <a:cs typeface="Open Sans" panose="020B0606030504020204" charset="0"/>
                </a:rPr>
                <a:t>Connection is broken here</a:t>
              </a:r>
              <a:endParaRPr dirty="0">
                <a:solidFill>
                  <a:srgbClr val="084C61"/>
                </a:solidFill>
                <a:latin typeface="Open Sans" panose="020B0606030504020204" charset="0"/>
                <a:ea typeface="Open Sans" panose="020B0606030504020204" charset="0"/>
                <a:cs typeface="Open Sans" panose="020B0606030504020204" charset="0"/>
              </a:endParaRPr>
            </a:p>
          </p:txBody>
        </p:sp>
        <p:sp>
          <p:nvSpPr>
            <p:cNvPr id="28" name="Google Shape;521;p41">
              <a:extLst>
                <a:ext uri="{FF2B5EF4-FFF2-40B4-BE49-F238E27FC236}">
                  <a16:creationId xmlns:a16="http://schemas.microsoft.com/office/drawing/2014/main" id="{D4F89243-0314-4C97-93CF-E4DF6A6E5A64}"/>
                </a:ext>
              </a:extLst>
            </p:cNvPr>
            <p:cNvSpPr txBox="1"/>
            <p:nvPr/>
          </p:nvSpPr>
          <p:spPr>
            <a:xfrm>
              <a:off x="2535038" y="4643230"/>
              <a:ext cx="2623088" cy="3585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500"/>
                <a:buFont typeface="Arial"/>
                <a:buNone/>
              </a:pPr>
              <a:r>
                <a:rPr lang="en-SG" b="1" dirty="0">
                  <a:solidFill>
                    <a:srgbClr val="084C61"/>
                  </a:solidFill>
                  <a:latin typeface="Open Sans" panose="020B0606030504020204" charset="0"/>
                  <a:ea typeface="Open Sans" panose="020B0606030504020204" charset="0"/>
                  <a:cs typeface="Open Sans" panose="020B0606030504020204" charset="0"/>
                </a:rPr>
                <a:t>Connection is broken here</a:t>
              </a:r>
              <a:endParaRPr dirty="0">
                <a:solidFill>
                  <a:srgbClr val="084C61"/>
                </a:solidFill>
                <a:latin typeface="Open Sans" panose="020B0606030504020204" charset="0"/>
                <a:ea typeface="Open Sans" panose="020B0606030504020204" charset="0"/>
                <a:cs typeface="Open Sans" panose="020B0606030504020204" charset="0"/>
              </a:endParaRPr>
            </a:p>
          </p:txBody>
        </p:sp>
        <p:cxnSp>
          <p:nvCxnSpPr>
            <p:cNvPr id="31" name="Google Shape;523;p41">
              <a:extLst>
                <a:ext uri="{FF2B5EF4-FFF2-40B4-BE49-F238E27FC236}">
                  <a16:creationId xmlns:a16="http://schemas.microsoft.com/office/drawing/2014/main" id="{77C798FC-CBEE-4BA8-8ABE-D9A511BD2FE3}"/>
                </a:ext>
              </a:extLst>
            </p:cNvPr>
            <p:cNvCxnSpPr>
              <a:cxnSpLocks/>
              <a:endCxn id="24" idx="2"/>
            </p:cNvCxnSpPr>
            <p:nvPr/>
          </p:nvCxnSpPr>
          <p:spPr>
            <a:xfrm flipV="1">
              <a:off x="4582425" y="1714278"/>
              <a:ext cx="848802" cy="1185039"/>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25" name="Google Shape;523;p41">
              <a:extLst>
                <a:ext uri="{FF2B5EF4-FFF2-40B4-BE49-F238E27FC236}">
                  <a16:creationId xmlns:a16="http://schemas.microsoft.com/office/drawing/2014/main" id="{36429510-6946-4610-85A5-27F55BF300E0}"/>
                </a:ext>
              </a:extLst>
            </p:cNvPr>
            <p:cNvCxnSpPr>
              <a:cxnSpLocks/>
            </p:cNvCxnSpPr>
            <p:nvPr/>
          </p:nvCxnSpPr>
          <p:spPr>
            <a:xfrm flipV="1">
              <a:off x="3891857" y="1653446"/>
              <a:ext cx="421379" cy="297628"/>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29" name="Google Shape;523;p41">
              <a:extLst>
                <a:ext uri="{FF2B5EF4-FFF2-40B4-BE49-F238E27FC236}">
                  <a16:creationId xmlns:a16="http://schemas.microsoft.com/office/drawing/2014/main" id="{E0A38394-D53A-4201-9FCD-4A01600D431C}"/>
                </a:ext>
              </a:extLst>
            </p:cNvPr>
            <p:cNvCxnSpPr>
              <a:cxnSpLocks/>
              <a:endCxn id="28" idx="0"/>
            </p:cNvCxnSpPr>
            <p:nvPr/>
          </p:nvCxnSpPr>
          <p:spPr>
            <a:xfrm flipH="1">
              <a:off x="3846582" y="3763886"/>
              <a:ext cx="38996" cy="879344"/>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61085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a:extLst>
              <a:ext uri="{FF2B5EF4-FFF2-40B4-BE49-F238E27FC236}">
                <a16:creationId xmlns:a16="http://schemas.microsoft.com/office/drawing/2014/main" id="{AF6710B9-ABBB-4DBA-BCF1-94E6F1172E13}"/>
              </a:ext>
            </a:extLst>
          </p:cNvPr>
          <p:cNvPicPr>
            <a:picLocks noChangeAspect="1"/>
          </p:cNvPicPr>
          <p:nvPr/>
        </p:nvPicPr>
        <p:blipFill rotWithShape="1">
          <a:blip r:embed="rId3"/>
          <a:srcRect l="4218" r="7956"/>
          <a:stretch/>
        </p:blipFill>
        <p:spPr>
          <a:xfrm rot="16200000">
            <a:off x="2131359" y="-459704"/>
            <a:ext cx="4250652" cy="6775836"/>
          </a:xfrm>
          <a:prstGeom prst="rect">
            <a:avLst/>
          </a:prstGeom>
        </p:spPr>
      </p:pic>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t>Breadboard</a:t>
            </a:r>
            <a:endParaRPr dirty="0">
              <a:solidFill>
                <a:srgbClr val="DB504A"/>
              </a:solidFill>
            </a:endParaRPr>
          </a:p>
        </p:txBody>
      </p:sp>
    </p:spTree>
    <p:extLst>
      <p:ext uri="{BB962C8B-B14F-4D97-AF65-F5344CB8AC3E}">
        <p14:creationId xmlns:p14="http://schemas.microsoft.com/office/powerpoint/2010/main" val="51082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t>Practical 1:</a:t>
            </a:r>
            <a:br>
              <a:rPr lang="en" dirty="0"/>
            </a:br>
            <a:r>
              <a:rPr lang="en" dirty="0">
                <a:solidFill>
                  <a:srgbClr val="DB504A"/>
                </a:solidFill>
              </a:rPr>
              <a:t>LED</a:t>
            </a:r>
            <a:endParaRPr dirty="0">
              <a:solidFill>
                <a:srgbClr val="DB504A"/>
              </a:solidFill>
              <a:sym typeface="Open Sans"/>
            </a:endParaRPr>
          </a:p>
        </p:txBody>
      </p:sp>
    </p:spTree>
    <p:extLst>
      <p:ext uri="{BB962C8B-B14F-4D97-AF65-F5344CB8AC3E}">
        <p14:creationId xmlns:p14="http://schemas.microsoft.com/office/powerpoint/2010/main" val="277913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SG" dirty="0">
                <a:latin typeface="Open Sans" panose="020B0606030504020204" charset="0"/>
                <a:ea typeface="Open Sans" panose="020B0606030504020204" charset="0"/>
                <a:cs typeface="Open Sans" panose="020B0606030504020204" charset="0"/>
                <a:sym typeface="Calibri"/>
              </a:rPr>
              <a:t>5V and Ground </a:t>
            </a:r>
            <a:r>
              <a:rPr lang="en-SG" dirty="0">
                <a:solidFill>
                  <a:srgbClr val="DB504A"/>
                </a:solidFill>
                <a:latin typeface="Open Sans" panose="020B0606030504020204" charset="0"/>
                <a:ea typeface="Open Sans" panose="020B0606030504020204" charset="0"/>
                <a:cs typeface="Open Sans" panose="020B0606030504020204" charset="0"/>
                <a:sym typeface="Calibri"/>
              </a:rPr>
              <a:t>Pins</a:t>
            </a:r>
            <a:endParaRPr dirty="0">
              <a:solidFill>
                <a:srgbClr val="DB504A"/>
              </a:solidFill>
              <a:latin typeface="Open Sans" panose="020B0606030504020204" charset="0"/>
              <a:ea typeface="Open Sans" panose="020B0606030504020204" charset="0"/>
              <a:cs typeface="Open Sans" panose="020B0606030504020204" charset="0"/>
            </a:endParaRPr>
          </a:p>
        </p:txBody>
      </p:sp>
      <p:sp>
        <p:nvSpPr>
          <p:cNvPr id="56" name="Google Shape;56;p12"/>
          <p:cNvSpPr txBox="1">
            <a:spLocks noGrp="1"/>
          </p:cNvSpPr>
          <p:nvPr>
            <p:ph type="body" idx="1"/>
          </p:nvPr>
        </p:nvSpPr>
        <p:spPr>
          <a:xfrm>
            <a:off x="311700" y="1152475"/>
            <a:ext cx="8003244" cy="3416400"/>
          </a:xfrm>
          <a:prstGeom prst="rect">
            <a:avLst/>
          </a:prstGeom>
        </p:spPr>
        <p:txBody>
          <a:bodyPr spcFirstLastPara="1" wrap="square" lIns="91425" tIns="91425" rIns="91425" bIns="91425" anchor="t" anchorCtr="0">
            <a:noAutofit/>
          </a:bodyPr>
          <a:lstStyle/>
          <a:p>
            <a:pPr marL="0" lvl="0" indent="0">
              <a:buNone/>
            </a:pPr>
            <a:r>
              <a:rPr lang="en-SG" dirty="0"/>
              <a:t>5V / 3.3V</a:t>
            </a:r>
          </a:p>
          <a:p>
            <a:pPr marL="342900" indent="-342900"/>
            <a:r>
              <a:rPr lang="en-SG" dirty="0"/>
              <a:t>3.3V is used depending on the component</a:t>
            </a:r>
          </a:p>
          <a:p>
            <a:pPr marL="342900" indent="-342900"/>
            <a:r>
              <a:rPr lang="en-SG" dirty="0"/>
              <a:t>Ex. Bluetooth Module</a:t>
            </a:r>
          </a:p>
          <a:p>
            <a:pPr marL="0" indent="0">
              <a:buNone/>
            </a:pPr>
            <a:endParaRPr lang="en-SG" dirty="0"/>
          </a:p>
          <a:p>
            <a:pPr marL="0" lvl="0" indent="0">
              <a:buNone/>
            </a:pPr>
            <a:r>
              <a:rPr lang="en-SG" dirty="0"/>
              <a:t>Ground</a:t>
            </a:r>
          </a:p>
          <a:p>
            <a:pPr marL="342900" indent="-342900"/>
            <a:r>
              <a:rPr lang="en-SG" dirty="0"/>
              <a:t>Represented by “</a:t>
            </a:r>
            <a:r>
              <a:rPr lang="en-SG" dirty="0" err="1"/>
              <a:t>gnd</a:t>
            </a:r>
            <a:r>
              <a:rPr lang="en-SG" dirty="0"/>
              <a:t>”</a:t>
            </a:r>
          </a:p>
          <a:p>
            <a:endParaRPr lang="en-SG" dirty="0"/>
          </a:p>
          <a:p>
            <a:pPr marL="342900" lvl="0" indent="-342900">
              <a:buAutoNum type="arabicPeriod"/>
            </a:pPr>
            <a:endParaRPr lang="en-SG" dirty="0"/>
          </a:p>
        </p:txBody>
      </p:sp>
    </p:spTree>
    <p:extLst>
      <p:ext uri="{BB962C8B-B14F-4D97-AF65-F5344CB8AC3E}">
        <p14:creationId xmlns:p14="http://schemas.microsoft.com/office/powerpoint/2010/main" val="2141571486"/>
      </p:ext>
    </p:extLst>
  </p:cSld>
  <p:clrMapOvr>
    <a:masterClrMapping/>
  </p:clrMapOvr>
</p:sld>
</file>

<file path=ppt/theme/theme1.xml><?xml version="1.0" encoding="utf-8"?>
<a:theme xmlns:a="http://schemas.openxmlformats.org/drawingml/2006/main" name="Escendo 2019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TotalTime>
  <Words>1754</Words>
  <Application>Microsoft Office PowerPoint</Application>
  <PresentationFormat>On-screen Show (16:9)</PresentationFormat>
  <Paragraphs>325</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Open Sans Light</vt:lpstr>
      <vt:lpstr>Open Sans</vt:lpstr>
      <vt:lpstr>Roboto</vt:lpstr>
      <vt:lpstr>Helvetica Neue</vt:lpstr>
      <vt:lpstr>Escendo 2019 Theme</vt:lpstr>
      <vt:lpstr>Basic Arduino Workshop</vt:lpstr>
      <vt:lpstr>Agenda</vt:lpstr>
      <vt:lpstr>Intro to Arduino</vt:lpstr>
      <vt:lpstr>What is Arduino </vt:lpstr>
      <vt:lpstr>Arduino Board</vt:lpstr>
      <vt:lpstr>Breadboard</vt:lpstr>
      <vt:lpstr>Breadboard</vt:lpstr>
      <vt:lpstr>Practical 1: LED</vt:lpstr>
      <vt:lpstr>5V and Ground Pins</vt:lpstr>
      <vt:lpstr>LED</vt:lpstr>
      <vt:lpstr>Digital Pins</vt:lpstr>
      <vt:lpstr>Basic Functions</vt:lpstr>
      <vt:lpstr>LED</vt:lpstr>
      <vt:lpstr>Arduino IDE</vt:lpstr>
      <vt:lpstr>Arduino IDE</vt:lpstr>
      <vt:lpstr>Get Started!</vt:lpstr>
      <vt:lpstr>Get Started!</vt:lpstr>
      <vt:lpstr>Enable Line Numbers</vt:lpstr>
      <vt:lpstr>Blinking LED!</vt:lpstr>
      <vt:lpstr>Basic Functions</vt:lpstr>
      <vt:lpstr>Blinking LED!</vt:lpstr>
      <vt:lpstr>Dimming LED!</vt:lpstr>
      <vt:lpstr>Digital Pins (PWM)</vt:lpstr>
      <vt:lpstr>Blinking LED! (without delay)</vt:lpstr>
      <vt:lpstr>Blinking LED! (without delay)</vt:lpstr>
      <vt:lpstr>Variable Resistor and LED</vt:lpstr>
      <vt:lpstr>Variable Resistor and LED</vt:lpstr>
      <vt:lpstr>Analog Pins</vt:lpstr>
      <vt:lpstr>Variable Resistor and LED</vt:lpstr>
      <vt:lpstr>Variable Resistor and LED</vt:lpstr>
      <vt:lpstr>Variable Resistor and LED</vt:lpstr>
      <vt:lpstr>Variable Resistor and LED</vt:lpstr>
      <vt:lpstr>Variable Resistor and LED</vt:lpstr>
      <vt:lpstr>Variable Resistor and LED</vt:lpstr>
      <vt:lpstr>Practical 2: Servo</vt:lpstr>
      <vt:lpstr>Servo!</vt:lpstr>
      <vt:lpstr>Turning a Servo</vt:lpstr>
      <vt:lpstr>Turning a Servo</vt:lpstr>
      <vt:lpstr>Turning a Servo with a variable resistor</vt:lpstr>
      <vt:lpstr>Turning a Servo with a variable resistor</vt:lpstr>
      <vt:lpstr>Turning a Servo with a variable resistor</vt:lpstr>
      <vt:lpstr>Summary</vt:lpstr>
      <vt:lpstr>Digital and Analog Pins</vt:lpstr>
      <vt:lpstr>Other Important Pins</vt:lpstr>
      <vt:lpstr>Basic Functions</vt:lpstr>
      <vt:lpstr>Basic Functions</vt:lpstr>
      <vt:lpstr>Basic Functions</vt:lpstr>
      <vt:lpstr>Basic Functions</vt:lpstr>
      <vt:lpstr>Basic Functions</vt:lpstr>
      <vt:lpstr>Thank You!</vt:lpstr>
      <vt:lpstr>Appendix</vt:lpstr>
      <vt:lpstr>Appendix - Digital Pins (PWM)</vt:lpstr>
      <vt:lpstr>Appendix – Pullup Circuit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Arduino Workshop</dc:title>
  <dc:creator>Jian Xian</dc:creator>
  <cp:lastModifiedBy>Jian Xian</cp:lastModifiedBy>
  <cp:revision>189</cp:revision>
  <dcterms:modified xsi:type="dcterms:W3CDTF">2019-01-03T04:13:33Z</dcterms:modified>
</cp:coreProperties>
</file>